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9144000" cy="5143500" type="screen16x9"/>
  <p:notesSz cx="6858000" cy="9144000"/>
  <p:embeddedFontLst>
    <p:embeddedFont>
      <p:font typeface="Maven Pro" panose="020B0604020202020204" charset="0"/>
      <p:regular r:id="rId63"/>
      <p:bold r:id="rId64"/>
    </p:embeddedFont>
    <p:embeddedFont>
      <p:font typeface="Nunito" panose="020B060402020202020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62" d="100"/>
          <a:sy n="162" d="100"/>
        </p:scale>
        <p:origin x="144" y="1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1.fntdata"/><Relationship Id="rId68"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rxiv.org/pdf/1905.00050v1.pdf"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ad34dbd668_0_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ad34dbd668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aa83d70098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aa83d70098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aa83d70098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aa83d70098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ad34dbd668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ad34dbd668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000">
                <a:solidFill>
                  <a:srgbClr val="424242"/>
                </a:solidFill>
                <a:latin typeface="Nunito"/>
                <a:ea typeface="Nunito"/>
                <a:cs typeface="Nunito"/>
                <a:sym typeface="Nunito"/>
              </a:rPr>
              <a:t>ResNet = </a:t>
            </a:r>
            <a:r>
              <a:rPr lang="de" sz="1050">
                <a:solidFill>
                  <a:schemeClr val="dk1"/>
                </a:solidFill>
                <a:highlight>
                  <a:srgbClr val="FFFFFF"/>
                </a:highlight>
              </a:rPr>
              <a:t>Recurrent Neural networks</a:t>
            </a:r>
            <a:endParaRPr sz="1050">
              <a:solidFill>
                <a:schemeClr val="dk1"/>
              </a:solidFill>
              <a:highlight>
                <a:srgbClr val="FFFFFF"/>
              </a:highlight>
            </a:endParaRPr>
          </a:p>
          <a:p>
            <a:pPr marL="0" lvl="0" indent="0" algn="l" rtl="0">
              <a:lnSpc>
                <a:spcPct val="115000"/>
              </a:lnSpc>
              <a:spcBef>
                <a:spcPts val="1600"/>
              </a:spcBef>
              <a:spcAft>
                <a:spcPts val="0"/>
              </a:spcAft>
              <a:buNone/>
            </a:pPr>
            <a:r>
              <a:rPr lang="de" sz="1050">
                <a:solidFill>
                  <a:schemeClr val="dk1"/>
                </a:solidFill>
                <a:highlight>
                  <a:srgbClr val="FFFFFF"/>
                </a:highlight>
              </a:rPr>
              <a:t>------------</a:t>
            </a:r>
            <a:endParaRPr sz="1050">
              <a:solidFill>
                <a:schemeClr val="dk1"/>
              </a:solidFill>
              <a:highlight>
                <a:srgbClr val="FFFFFF"/>
              </a:highlight>
            </a:endParaRPr>
          </a:p>
          <a:p>
            <a:pPr marL="0" lvl="0" indent="0" algn="l" rtl="0">
              <a:lnSpc>
                <a:spcPct val="115000"/>
              </a:lnSpc>
              <a:spcBef>
                <a:spcPts val="1600"/>
              </a:spcBef>
              <a:spcAft>
                <a:spcPts val="0"/>
              </a:spcAft>
              <a:buNone/>
            </a:pPr>
            <a:r>
              <a:rPr lang="de" sz="1000">
                <a:solidFill>
                  <a:srgbClr val="424242"/>
                </a:solidFill>
                <a:latin typeface="Nunito"/>
                <a:ea typeface="Nunito"/>
                <a:cs typeface="Nunito"/>
                <a:sym typeface="Nunito"/>
              </a:rPr>
              <a:t>Backup Quellen:</a:t>
            </a:r>
            <a:endParaRPr sz="1000">
              <a:solidFill>
                <a:srgbClr val="424242"/>
              </a:solidFill>
              <a:latin typeface="Nunito"/>
              <a:ea typeface="Nunito"/>
              <a:cs typeface="Nunito"/>
              <a:sym typeface="Nunito"/>
            </a:endParaRPr>
          </a:p>
          <a:p>
            <a:pPr marL="0" lvl="0" indent="0" algn="l" rtl="0">
              <a:lnSpc>
                <a:spcPct val="115000"/>
              </a:lnSpc>
              <a:spcBef>
                <a:spcPts val="1600"/>
              </a:spcBef>
              <a:spcAft>
                <a:spcPts val="0"/>
              </a:spcAft>
              <a:buClr>
                <a:schemeClr val="dk1"/>
              </a:buClr>
              <a:buSzPts val="1100"/>
              <a:buFont typeface="Arial"/>
              <a:buNone/>
            </a:pPr>
            <a:r>
              <a:rPr lang="de" sz="1000">
                <a:solidFill>
                  <a:srgbClr val="424242"/>
                </a:solidFill>
                <a:latin typeface="Nunito"/>
                <a:ea typeface="Nunito"/>
                <a:cs typeface="Nunito"/>
                <a:sym typeface="Nunito"/>
              </a:rPr>
              <a:t>https://openaccess.thecvf.com/content_CVPRW_2019/papers/CVSports/Kanojia_Attentive_Spatio-Temporal_Representation_Learning_for_Diving_Classification_CVPRW_2019_paper.pdf</a:t>
            </a:r>
            <a:endParaRPr sz="1000">
              <a:solidFill>
                <a:srgbClr val="424242"/>
              </a:solidFill>
              <a:latin typeface="Nunito"/>
              <a:ea typeface="Nunito"/>
              <a:cs typeface="Nunito"/>
              <a:sym typeface="Nunito"/>
            </a:endParaRPr>
          </a:p>
          <a:p>
            <a:pPr marL="0" lvl="0" indent="0" algn="l" rtl="0">
              <a:lnSpc>
                <a:spcPct val="115000"/>
              </a:lnSpc>
              <a:spcBef>
                <a:spcPts val="1600"/>
              </a:spcBef>
              <a:spcAft>
                <a:spcPts val="1600"/>
              </a:spcAft>
              <a:buClr>
                <a:schemeClr val="dk1"/>
              </a:buClr>
              <a:buSzPts val="1100"/>
              <a:buFont typeface="Arial"/>
              <a:buNone/>
            </a:pPr>
            <a:r>
              <a:rPr lang="de" sz="1000" u="sng">
                <a:solidFill>
                  <a:srgbClr val="27278B"/>
                </a:solidFill>
                <a:latin typeface="Nunito"/>
                <a:ea typeface="Nunito"/>
                <a:cs typeface="Nunito"/>
                <a:sym typeface="Nunito"/>
                <a:hlinkClick r:id="rId3">
                  <a:extLst>
                    <a:ext uri="{A12FA001-AC4F-418D-AE19-62706E023703}">
                      <ahyp:hlinkClr xmlns:ahyp="http://schemas.microsoft.com/office/drawing/2018/hyperlinkcolor" val="tx"/>
                    </a:ext>
                  </a:extLst>
                </a:hlinkClick>
              </a:rPr>
              <a:t>https://arxiv.org/pdf/1905.00050v1.pdf</a:t>
            </a:r>
            <a:endParaRPr sz="10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aa8df64dac_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aa8df64dac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t>Feature extractor:</a:t>
            </a:r>
            <a:r>
              <a:rPr lang="de"/>
              <a:t> Erfasst Werte aus den Frames mithilfe von ResNet (Recurrent Neural networks)</a:t>
            </a:r>
            <a:endParaRPr/>
          </a:p>
          <a:p>
            <a:pPr marL="0" lvl="0" indent="0" algn="l" rtl="0">
              <a:spcBef>
                <a:spcPts val="0"/>
              </a:spcBef>
              <a:spcAft>
                <a:spcPts val="0"/>
              </a:spcAft>
              <a:buNone/>
            </a:pPr>
            <a:r>
              <a:rPr lang="de" b="1"/>
              <a:t>Encoder: </a:t>
            </a:r>
            <a:r>
              <a:rPr lang="de"/>
              <a:t>Bekommt Input vom Feature extractor für jeden Frame</a:t>
            </a:r>
            <a:endParaRPr/>
          </a:p>
          <a:p>
            <a:pPr marL="0" lvl="0" indent="0" algn="l" rtl="0">
              <a:spcBef>
                <a:spcPts val="0"/>
              </a:spcBef>
              <a:spcAft>
                <a:spcPts val="0"/>
              </a:spcAft>
              <a:buNone/>
            </a:pPr>
            <a:r>
              <a:rPr lang="de" b="1"/>
              <a:t>Attention Network: </a:t>
            </a:r>
            <a:r>
              <a:rPr lang="de"/>
              <a:t>Erstelle sog. attention vectors für jeden feature vectors des Encoders. Umgekehrte Reihenfolge gegenüber von Encoder, da dieser gerade erst den letzten Frame bearbeitet hat. Durch das Attention Network kommt der attention vector zustande.</a:t>
            </a:r>
            <a:endParaRPr/>
          </a:p>
          <a:p>
            <a:pPr marL="0" lvl="0" indent="0" algn="l" rtl="0">
              <a:spcBef>
                <a:spcPts val="0"/>
              </a:spcBef>
              <a:spcAft>
                <a:spcPts val="0"/>
              </a:spcAft>
              <a:buNone/>
            </a:pPr>
            <a:r>
              <a:rPr lang="de" b="1"/>
              <a:t>Decoder</a:t>
            </a:r>
            <a:r>
              <a:rPr lang="de"/>
              <a:t>: Der attention vector vom Attention Network und der feature vector vom Encoder werden genutzt, um die eine bestimmte Sprungart zu bestimmen. Dies findet für jeden Fram statt. Am Ende wird festgestellt, welche Sprungart in dem Clip zu einer bestimmten Wahrscheinlichkeit gesprungen wurde.</a:t>
            </a:r>
            <a:endParaRPr/>
          </a:p>
          <a:p>
            <a:pPr marL="0" lvl="0" indent="0" algn="l" rtl="0">
              <a:spcBef>
                <a:spcPts val="0"/>
              </a:spcBef>
              <a:spcAft>
                <a:spcPts val="0"/>
              </a:spcAft>
              <a:buNone/>
            </a:pPr>
            <a:endParaRPr/>
          </a:p>
          <a:p>
            <a:pPr marL="0" lvl="0" indent="0" algn="l" rtl="0">
              <a:spcBef>
                <a:spcPts val="0"/>
              </a:spcBef>
              <a:spcAft>
                <a:spcPts val="0"/>
              </a:spcAft>
              <a:buNone/>
            </a:pPr>
            <a:r>
              <a:rPr lang="de" b="1"/>
              <a:t>Formel</a:t>
            </a:r>
            <a:r>
              <a:rPr lang="de"/>
              <a:t>: Zeigt Input in Decoder aus feature vector und attention vector (für einen Frame)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de"/>
              <a:t>Infos: </a:t>
            </a:r>
            <a:r>
              <a:rPr lang="de" sz="1050" b="1">
                <a:solidFill>
                  <a:schemeClr val="dk1"/>
                </a:solidFill>
              </a:rPr>
              <a:t>Fully Connected layers</a:t>
            </a:r>
            <a:r>
              <a:rPr lang="de" sz="1050">
                <a:solidFill>
                  <a:schemeClr val="dk1"/>
                </a:solidFill>
                <a:highlight>
                  <a:srgbClr val="FFFFFF"/>
                </a:highlight>
              </a:rPr>
              <a:t> in a neural networks are those layers where all the inputs from one layer are connected to every </a:t>
            </a:r>
            <a:r>
              <a:rPr lang="de" sz="1050" b="1">
                <a:solidFill>
                  <a:schemeClr val="dk1"/>
                </a:solidFill>
              </a:rPr>
              <a:t>activation unit</a:t>
            </a:r>
            <a:r>
              <a:rPr lang="de" sz="1050">
                <a:solidFill>
                  <a:schemeClr val="dk1"/>
                </a:solidFill>
                <a:highlight>
                  <a:srgbClr val="FFFFFF"/>
                </a:highlight>
              </a:rPr>
              <a:t> of the next layer. In most popular machine learning models, the last few layers are full connected layers which </a:t>
            </a:r>
            <a:r>
              <a:rPr lang="de" sz="1050" b="1">
                <a:solidFill>
                  <a:schemeClr val="dk1"/>
                </a:solidFill>
              </a:rPr>
              <a:t>compiles the data extracted</a:t>
            </a:r>
            <a:r>
              <a:rPr lang="de" sz="1050">
                <a:solidFill>
                  <a:schemeClr val="dk1"/>
                </a:solidFill>
                <a:highlight>
                  <a:srgbClr val="FFFFFF"/>
                </a:highlight>
              </a:rPr>
              <a:t> by previous layers to form the final output.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ad34dbd668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ad34dbd668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(Eintrittszeitpunkt wird identifiziert, da Körperform sich verändert wenn Spritzer auftreten. Spritzer “gehören” dann zum Körper)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aa8df64da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aa8df64da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aa8df64dac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aa8df64dac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a8df64dac_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aa8df64dac_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aa8df64dac_7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aa8df64dac_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ad34dbd668_0_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ad34dbd668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aa8df64dac_7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aa8df64dac_7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aa8df64dac_7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aa8df64dac_7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aa8df64dac_7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aa8df64dac_7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aa8df64dac_7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aa8df64dac_7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aa8df64dac_7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aa8df64dac_7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aa8df64dac_7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aa8df64dac_7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aa8df64dac_7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aa8df64dac_7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aa8df64dac_7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aa8df64dac_7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aa8df64dac_7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aa8df64dac_7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a8df64dac_7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a8df64dac_7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a83d70098_1_10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aa83d70098_1_1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aa8df64dac_7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aa8df64dac_7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aa8df64dac_7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aa8df64dac_7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aa83d70098_1_5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aa83d70098_1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aa83d70098_1_5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aa83d70098_1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a83d70098_1_5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a83d70098_1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Erstellung der Daten nach: Farbschema, Auflösung, (später noch Augmentierung)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aa83d70098_1_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aa83d70098_1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aa83d70098_1_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aa83d70098_1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a83d70098_1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a83d70098_1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aa83d70098_1_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aa83d70098_1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a83d70098_1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a83d70098_1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ad34dbd668_0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ad34dbd668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aa83d70098_1_6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aa83d70098_1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aa83d70098_1_6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aa83d70098_1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aa83d70098_1_6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aa83d70098_1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aa83d70098_1_6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aa83d70098_1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aa83d70098_1_6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aa83d70098_1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aa83d70098_1_6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aa83d70098_1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aa83d70098_1_6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aa83d70098_1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aa83d70098_1_6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aa83d70098_1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aa83d70098_1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aa83d70098_1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a83d70098_1_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aa83d70098_1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a83d7009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aa83d7009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aa83d70098_1_6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aa83d70098_1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aa83d70098_1_7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aa83d70098_1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aa83d70098_1_7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aa83d70098_1_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aa83d70098_1_7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aa83d70098_1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aa83d70098_1_7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aa83d70098_1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Liebigsches Minimumgesetz bei augmented - uniform</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aa83d70098_1_7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aa83d70098_1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aa83d70098_1_7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aa83d70098_1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aa83d70098_1_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aa83d70098_1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aa83d70098_1_7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aa83d70098_1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aa83d70098_1_7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aa83d70098_1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aa83d70098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aa83d70098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aa83d70098_1_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aa83d70098_1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aa83d70098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aa83d70098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aa83d70098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aa83d70098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aa83d70098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aa83d70098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openaccess.thecvf.com/content_cvpr_2017_workshops/w2/papers/Nibali_Extraction_and_Classification_CVPR_2017_paper.pdf"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hyperlink" Target="https://openaccess.thecvf.com/content_cvpr_2017_workshops/w2/papers/Nibali_Extraction_and_Classification_CVPR_2017_paper.pd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openaccess.thecvf.com/content_cvpr_2017_workshops/w2/papers/Nibali_Extraction_and_Classification_CVPR_2017_paper.pdf"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openaccess.thecvf.com/content_CVPRW_2019/html/CVSports/Kanojia_Attentive_Spatio-Temporal_Representation_Learning_for_Diving_Classification_CVPRW_2019_paper.html"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drive.google.com/file/d/10-QvK8wN9MNzQVYjVaPxDvfxhqehnAxZ/view"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hyperlink" Target="http://drive.google.com/file/d/103HACHcrqw0Wwbtaz_sE4Xinv4Ddp6Ub/view"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0.jpg"/><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3.jpg"/><Relationship Id="rId4" Type="http://schemas.openxmlformats.org/officeDocument/2006/relationships/image" Target="../media/image32.jpg"/></Relationships>
</file>

<file path=ppt/slides/_rels/slide3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hyperlink" Target="https://openaccess.thecvf.com/content_ECCV_2018/papers/Yingwei_Li_RESOUND_Towards_Action_ECCV_2018_paper.pdf"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hyperlink" Target="https://openaccess.thecvf.com/content_ECCV_2018/papers/Yingwei_Li_RESOUND_Towards_Action_ECCV_2018_paper.pdf"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www.youtube.com/watch?v=u-zddaprCrg" TargetMode="External"/><Relationship Id="rId2" Type="http://schemas.openxmlformats.org/officeDocument/2006/relationships/notesSlide" Target="../notesSlides/notesSlide58.xml"/><Relationship Id="rId1" Type="http://schemas.openxmlformats.org/officeDocument/2006/relationships/slideLayout" Target="../slideLayouts/slideLayout11.xml"/><Relationship Id="rId5" Type="http://schemas.openxmlformats.org/officeDocument/2006/relationships/hyperlink" Target="https://hal9k.mi.hdm-stuttgart.de/user/dl4/notebooks/video_classifier.ipynb" TargetMode="External"/><Relationship Id="rId4" Type="http://schemas.openxmlformats.org/officeDocument/2006/relationships/image" Target="../media/image89.jpg"/></Relationships>
</file>

<file path=ppt/slides/_rels/slide59.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openaccess.thecvf.com/content_ECCV_2018/papers/Yingwei_Li_RESOUND_Towards_Action_ECCV_2018_paper.pdf"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openaccess.thecvf.com/content_ECCV_2018/papers/Yingwei_Li_RESOUND_Towards_Action_ECCV_2018_paper.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hyperlink" Target="https://openaccess.thecvf.com/content_ECCV_2018/papers/Yingwei_Li_RESOUND_Towards_Action_ECCV_2018_paper.pdf"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
              <a:t>Deep Learning Projekt</a:t>
            </a:r>
            <a:endParaRPr/>
          </a:p>
        </p:txBody>
      </p:sp>
      <p:sp>
        <p:nvSpPr>
          <p:cNvPr id="278" name="Google Shape;278;p13"/>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Domain Exploration &amp; Data Exploration </a:t>
            </a:r>
            <a:endParaRPr/>
          </a:p>
          <a:p>
            <a:pPr marL="0" lvl="0" indent="0" algn="l" rtl="0">
              <a:spcBef>
                <a:spcPts val="0"/>
              </a:spcBef>
              <a:spcAft>
                <a:spcPts val="0"/>
              </a:spcAft>
              <a:buNone/>
            </a:pPr>
            <a:r>
              <a:rPr lang="de"/>
              <a:t>TEAM 4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400"/>
              <a:t>Extraction and Classification of Diving Clips from Continuous Video Footage </a:t>
            </a:r>
            <a:endParaRPr sz="2400"/>
          </a:p>
        </p:txBody>
      </p:sp>
      <p:sp>
        <p:nvSpPr>
          <p:cNvPr id="337" name="Google Shape;337;p22"/>
          <p:cNvSpPr txBox="1">
            <a:spLocks noGrp="1"/>
          </p:cNvSpPr>
          <p:nvPr>
            <p:ph type="body" idx="1"/>
          </p:nvPr>
        </p:nvSpPr>
        <p:spPr>
          <a:xfrm>
            <a:off x="566925" y="1551800"/>
            <a:ext cx="7767300" cy="297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de" sz="1400"/>
              <a:t>Modell soll die die zeitliche Grenzen eines Tauchgangs lernen und sensibilität für subtile Änderungen der Körperhaltung über eine große anzahl von Frames um Klassifizierungscode zu bestimmen</a:t>
            </a:r>
            <a:endParaRPr sz="1400"/>
          </a:p>
          <a:p>
            <a:pPr marL="457200" lvl="0" indent="-317500" algn="l" rtl="0">
              <a:spcBef>
                <a:spcPts val="0"/>
              </a:spcBef>
              <a:spcAft>
                <a:spcPts val="0"/>
              </a:spcAft>
              <a:buSzPts val="1400"/>
              <a:buChar char="●"/>
            </a:pPr>
            <a:r>
              <a:rPr lang="de" sz="1400"/>
              <a:t>Problemtyp: action recognition und Klassifikation + object tracking = action monitoring problem </a:t>
            </a:r>
            <a:endParaRPr sz="1400"/>
          </a:p>
          <a:p>
            <a:pPr marL="457200" lvl="0" indent="-317500" algn="l" rtl="0">
              <a:spcBef>
                <a:spcPts val="0"/>
              </a:spcBef>
              <a:spcAft>
                <a:spcPts val="0"/>
              </a:spcAft>
              <a:buSzPts val="1400"/>
              <a:buChar char="●"/>
            </a:pPr>
            <a:r>
              <a:rPr lang="de" sz="1400"/>
              <a:t>unterteilt in 3 sub-Probleme: </a:t>
            </a:r>
            <a:endParaRPr sz="1400"/>
          </a:p>
          <a:p>
            <a:pPr marL="914400" lvl="1" indent="-298450" algn="l" rtl="0">
              <a:spcBef>
                <a:spcPts val="0"/>
              </a:spcBef>
              <a:spcAft>
                <a:spcPts val="0"/>
              </a:spcAft>
              <a:buSzPts val="1100"/>
              <a:buChar char="○"/>
            </a:pPr>
            <a:r>
              <a:rPr lang="de">
                <a:solidFill>
                  <a:srgbClr val="202124"/>
                </a:solidFill>
                <a:highlight>
                  <a:srgbClr val="F8F9FA"/>
                </a:highlight>
              </a:rPr>
              <a:t>1) zeitlich Zuschneiden von Ereignissen / Aktionen von Interesse aus fortlaufenden Videos</a:t>
            </a:r>
            <a:endParaRPr/>
          </a:p>
          <a:p>
            <a:pPr marL="914400" lvl="1" indent="-298450" algn="l" rtl="0">
              <a:spcBef>
                <a:spcPts val="0"/>
              </a:spcBef>
              <a:spcAft>
                <a:spcPts val="0"/>
              </a:spcAft>
              <a:buSzPts val="1100"/>
              <a:buChar char="○"/>
            </a:pPr>
            <a:r>
              <a:rPr lang="de">
                <a:solidFill>
                  <a:srgbClr val="202124"/>
                </a:solidFill>
                <a:highlight>
                  <a:srgbClr val="F8F9FA"/>
                </a:highlight>
              </a:rPr>
              <a:t>2) Verfolgung der Person / des Tieres von Interesse</a:t>
            </a:r>
            <a:endParaRPr>
              <a:solidFill>
                <a:srgbClr val="202124"/>
              </a:solidFill>
              <a:highlight>
                <a:srgbClr val="F8F9FA"/>
              </a:highlight>
            </a:endParaRPr>
          </a:p>
          <a:p>
            <a:pPr marL="914400" lvl="1" indent="-298450" algn="l" rtl="0">
              <a:spcBef>
                <a:spcPts val="0"/>
              </a:spcBef>
              <a:spcAft>
                <a:spcPts val="0"/>
              </a:spcAft>
              <a:buClr>
                <a:srgbClr val="202124"/>
              </a:buClr>
              <a:buSzPts val="1100"/>
              <a:buChar char="○"/>
            </a:pPr>
            <a:r>
              <a:rPr lang="de">
                <a:solidFill>
                  <a:srgbClr val="202124"/>
                </a:solidFill>
                <a:highlight>
                  <a:srgbClr val="F8F9FA"/>
                </a:highlight>
              </a:rPr>
              <a:t>3) Klassifizierung des Ereignisses / der Aktion von Interesse</a:t>
            </a:r>
            <a:endParaRPr>
              <a:solidFill>
                <a:srgbClr val="202124"/>
              </a:solidFill>
              <a:highlight>
                <a:srgbClr val="F8F9FA"/>
              </a:highlight>
            </a:endParaRPr>
          </a:p>
          <a:p>
            <a:pPr marL="0" lvl="0" indent="0" algn="l" rtl="0">
              <a:spcBef>
                <a:spcPts val="1600"/>
              </a:spcBef>
              <a:spcAft>
                <a:spcPts val="0"/>
              </a:spcAft>
              <a:buNone/>
            </a:pPr>
            <a:endParaRPr sz="700">
              <a:solidFill>
                <a:srgbClr val="202124"/>
              </a:solidFill>
              <a:highlight>
                <a:srgbClr val="F8F9FA"/>
              </a:highlight>
            </a:endParaRPr>
          </a:p>
          <a:p>
            <a:pPr marL="0" lvl="0" indent="0" algn="l" rtl="0">
              <a:spcBef>
                <a:spcPts val="1600"/>
              </a:spcBef>
              <a:spcAft>
                <a:spcPts val="1600"/>
              </a:spcAft>
              <a:buNone/>
            </a:pPr>
            <a:endParaRPr sz="700">
              <a:solidFill>
                <a:srgbClr val="202124"/>
              </a:solidFill>
              <a:highlight>
                <a:srgbClr val="F8F9FA"/>
              </a:highlight>
            </a:endParaRPr>
          </a:p>
        </p:txBody>
      </p:sp>
      <p:sp>
        <p:nvSpPr>
          <p:cNvPr id="338" name="Google Shape;338;p22"/>
          <p:cNvSpPr txBox="1"/>
          <p:nvPr/>
        </p:nvSpPr>
        <p:spPr>
          <a:xfrm>
            <a:off x="133500" y="4747200"/>
            <a:ext cx="7767300" cy="25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de" sz="700"/>
              <a:t>Source:</a:t>
            </a:r>
            <a:r>
              <a:rPr lang="de" sz="1000"/>
              <a:t> </a:t>
            </a:r>
            <a:r>
              <a:rPr lang="de" sz="700" u="sng">
                <a:solidFill>
                  <a:schemeClr val="accent5"/>
                </a:solidFill>
                <a:hlinkClick r:id="rId3">
                  <a:extLst>
                    <a:ext uri="{A12FA001-AC4F-418D-AE19-62706E023703}">
                      <ahyp:hlinkClr xmlns:ahyp="http://schemas.microsoft.com/office/drawing/2018/hyperlinkcolor" val="tx"/>
                    </a:ext>
                  </a:extLst>
                </a:hlinkClick>
              </a:rPr>
              <a:t>Extraction and Classification of Diving Clips From Continuous Video Footage (thecvf.com)</a:t>
            </a:r>
            <a:endParaRPr sz="1000">
              <a:latin typeface="Nunito"/>
              <a:ea typeface="Nunito"/>
              <a:cs typeface="Nunito"/>
              <a:sym typeface="Nunito"/>
            </a:endParaRPr>
          </a:p>
        </p:txBody>
      </p:sp>
      <p:pic>
        <p:nvPicPr>
          <p:cNvPr id="339" name="Google Shape;339;p22"/>
          <p:cNvPicPr preferRelativeResize="0"/>
          <p:nvPr/>
        </p:nvPicPr>
        <p:blipFill>
          <a:blip r:embed="rId4">
            <a:alphaModFix/>
          </a:blip>
          <a:stretch>
            <a:fillRect/>
          </a:stretch>
        </p:blipFill>
        <p:spPr>
          <a:xfrm>
            <a:off x="7457850" y="2817000"/>
            <a:ext cx="1641350" cy="1480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400"/>
              <a:t>Extraction and Classification of Diving Clips from Continuous Video Footage </a:t>
            </a:r>
            <a:endParaRPr sz="2400"/>
          </a:p>
        </p:txBody>
      </p:sp>
      <p:sp>
        <p:nvSpPr>
          <p:cNvPr id="345" name="Google Shape;345;p23"/>
          <p:cNvSpPr txBox="1">
            <a:spLocks noGrp="1"/>
          </p:cNvSpPr>
          <p:nvPr>
            <p:ph type="body" idx="1"/>
          </p:nvPr>
        </p:nvSpPr>
        <p:spPr>
          <a:xfrm>
            <a:off x="566925" y="1551800"/>
            <a:ext cx="7767300" cy="3258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de" sz="1200"/>
              <a:t>Datensatz: besteht aus 25h Videomaterial bestehend aus 4716 nicht-überschneidenden Wassersprüngen</a:t>
            </a:r>
            <a:endParaRPr sz="1200"/>
          </a:p>
          <a:p>
            <a:pPr marL="457200" lvl="0" indent="-304800" algn="l" rtl="0">
              <a:spcBef>
                <a:spcPts val="0"/>
              </a:spcBef>
              <a:spcAft>
                <a:spcPts val="0"/>
              </a:spcAft>
              <a:buSzPts val="1200"/>
              <a:buChar char="●"/>
            </a:pPr>
            <a:r>
              <a:rPr lang="de" sz="1200"/>
              <a:t>Es gibt einen fixen Kamerawinkel die 9 Plattformen und Sprungbretter in unterschiedlichen Höhen und Entfernungen im Blickfeld hat.</a:t>
            </a:r>
            <a:endParaRPr sz="1200"/>
          </a:p>
          <a:p>
            <a:pPr marL="457200" lvl="0" indent="-304800" algn="l" rtl="0">
              <a:spcBef>
                <a:spcPts val="0"/>
              </a:spcBef>
              <a:spcAft>
                <a:spcPts val="0"/>
              </a:spcAft>
              <a:buSzPts val="1200"/>
              <a:buChar char="●"/>
            </a:pPr>
            <a:r>
              <a:rPr lang="de" sz="1200"/>
              <a:t> Jeder Sprung ist mit einer mit einer Start- und Endzeit sowie einem Code für die Art des den Typ des durchgeführten Tauchgangs</a:t>
            </a:r>
            <a:endParaRPr sz="1200"/>
          </a:p>
          <a:p>
            <a:pPr marL="457200" lvl="0" indent="-304800" algn="l" rtl="0">
              <a:spcBef>
                <a:spcPts val="0"/>
              </a:spcBef>
              <a:spcAft>
                <a:spcPts val="0"/>
              </a:spcAft>
              <a:buSzPts val="1200"/>
              <a:buChar char="●"/>
            </a:pPr>
            <a:r>
              <a:rPr lang="de" sz="1200"/>
              <a:t>20 % der Tauchgänge sind außerdem mit einer quadratischen Kurve beschriftet mit einer quadratischen Kurve beschriftet, die die Position des Athleten in jedem Bild des Tauchgangs beschreibt. </a:t>
            </a:r>
            <a:endParaRPr sz="1200"/>
          </a:p>
          <a:p>
            <a:pPr marL="457200" lvl="0" indent="-304800" algn="l" rtl="0">
              <a:spcBef>
                <a:spcPts val="0"/>
              </a:spcBef>
              <a:spcAft>
                <a:spcPts val="0"/>
              </a:spcAft>
              <a:buSzPts val="1200"/>
              <a:buChar char="●"/>
            </a:pPr>
            <a:r>
              <a:rPr lang="de" sz="1200"/>
              <a:t>Tag der 612 Tauchgänge enthält, wird als Testsatz beiseite gelegt</a:t>
            </a:r>
            <a:endParaRPr sz="1200"/>
          </a:p>
          <a:p>
            <a:pPr marL="457200" lvl="0" indent="-304800" algn="l" rtl="0">
              <a:spcBef>
                <a:spcPts val="0"/>
              </a:spcBef>
              <a:spcAft>
                <a:spcPts val="0"/>
              </a:spcAft>
              <a:buSzPts val="1200"/>
              <a:buChar char="●"/>
            </a:pPr>
            <a:r>
              <a:rPr lang="de" sz="1200"/>
              <a:t>Tauchgangscode kodiert 5 verschiedene Eigenschaften des Tauchgangs: Rotationsart, Posenart, Anzahl der Saltos, Anzahl von Drehungen und ob der Tauchgang mit einem Handstand begann.</a:t>
            </a:r>
            <a:endParaRPr sz="1200"/>
          </a:p>
          <a:p>
            <a:pPr marL="457200" lvl="0" indent="-304800" algn="l" rtl="0">
              <a:spcBef>
                <a:spcPts val="0"/>
              </a:spcBef>
              <a:spcAft>
                <a:spcPts val="0"/>
              </a:spcAft>
              <a:buSzPts val="1200"/>
              <a:buChar char="●"/>
            </a:pPr>
            <a:r>
              <a:rPr lang="de" sz="1200"/>
              <a:t>Eigenschaften nicht alle gleichmäßig im Datensatz repräsentiert. z. B. Tauchgänge mit Drehungen eher selten und Tauchgänge, die mit einem Handstand beginnen, sind noch seltener.</a:t>
            </a:r>
            <a:endParaRPr sz="1200"/>
          </a:p>
          <a:p>
            <a:pPr marL="457200" lvl="0" indent="0" algn="l" rtl="0">
              <a:spcBef>
                <a:spcPts val="1600"/>
              </a:spcBef>
              <a:spcAft>
                <a:spcPts val="0"/>
              </a:spcAft>
              <a:buNone/>
            </a:pPr>
            <a:endParaRPr sz="1400"/>
          </a:p>
          <a:p>
            <a:pPr marL="0" lvl="0" indent="0" algn="l" rtl="0">
              <a:spcBef>
                <a:spcPts val="1600"/>
              </a:spcBef>
              <a:spcAft>
                <a:spcPts val="0"/>
              </a:spcAft>
              <a:buNone/>
            </a:pPr>
            <a:endParaRPr sz="700">
              <a:solidFill>
                <a:srgbClr val="202124"/>
              </a:solidFill>
              <a:highlight>
                <a:srgbClr val="F8F9FA"/>
              </a:highlight>
            </a:endParaRPr>
          </a:p>
          <a:p>
            <a:pPr marL="0" lvl="0" indent="0" algn="l" rtl="0">
              <a:spcBef>
                <a:spcPts val="1600"/>
              </a:spcBef>
              <a:spcAft>
                <a:spcPts val="1600"/>
              </a:spcAft>
              <a:buNone/>
            </a:pPr>
            <a:endParaRPr sz="700">
              <a:solidFill>
                <a:srgbClr val="202124"/>
              </a:solidFill>
              <a:highlight>
                <a:srgbClr val="F8F9FA"/>
              </a:highlight>
            </a:endParaRPr>
          </a:p>
        </p:txBody>
      </p:sp>
      <p:sp>
        <p:nvSpPr>
          <p:cNvPr id="346" name="Google Shape;346;p23"/>
          <p:cNvSpPr txBox="1"/>
          <p:nvPr/>
        </p:nvSpPr>
        <p:spPr>
          <a:xfrm>
            <a:off x="133500" y="4747200"/>
            <a:ext cx="7767300" cy="25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de" sz="700"/>
              <a:t>Source:</a:t>
            </a:r>
            <a:r>
              <a:rPr lang="de" sz="1000"/>
              <a:t> </a:t>
            </a:r>
            <a:r>
              <a:rPr lang="de" sz="700" u="sng">
                <a:solidFill>
                  <a:schemeClr val="accent5"/>
                </a:solidFill>
                <a:hlinkClick r:id="rId3">
                  <a:extLst>
                    <a:ext uri="{A12FA001-AC4F-418D-AE19-62706E023703}">
                      <ahyp:hlinkClr xmlns:ahyp="http://schemas.microsoft.com/office/drawing/2018/hyperlinkcolor" val="tx"/>
                    </a:ext>
                  </a:extLst>
                </a:hlinkClick>
              </a:rPr>
              <a:t>Extraction and Classification of Diving Clips From Continuous Video Footage (thecvf.com)</a:t>
            </a:r>
            <a:endParaRPr sz="1000">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400"/>
              <a:t>Extraction and Classification of Diving Clips from Continuous Video Footage </a:t>
            </a:r>
            <a:endParaRPr sz="2400"/>
          </a:p>
        </p:txBody>
      </p:sp>
      <p:sp>
        <p:nvSpPr>
          <p:cNvPr id="352" name="Google Shape;352;p24"/>
          <p:cNvSpPr txBox="1">
            <a:spLocks noGrp="1"/>
          </p:cNvSpPr>
          <p:nvPr>
            <p:ph type="body" idx="1"/>
          </p:nvPr>
        </p:nvSpPr>
        <p:spPr>
          <a:xfrm>
            <a:off x="566925" y="1551800"/>
            <a:ext cx="7767300" cy="29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900">
                <a:solidFill>
                  <a:srgbClr val="202124"/>
                </a:solidFill>
                <a:highlight>
                  <a:srgbClr val="F8F9FA"/>
                </a:highlight>
              </a:rPr>
              <a:t>System in 3 Stages eingeteilt, jede Stage 1 CNN durch Abhängigkeiten miteinander verbunden auf vorhergehenden Stufen </a:t>
            </a:r>
            <a:endParaRPr sz="900">
              <a:solidFill>
                <a:srgbClr val="202124"/>
              </a:solidFill>
              <a:highlight>
                <a:srgbClr val="F8F9FA"/>
              </a:highlight>
            </a:endParaRPr>
          </a:p>
          <a:p>
            <a:pPr marL="0" lvl="0" indent="0" algn="l" rtl="0">
              <a:spcBef>
                <a:spcPts val="1600"/>
              </a:spcBef>
              <a:spcAft>
                <a:spcPts val="0"/>
              </a:spcAft>
              <a:buNone/>
            </a:pPr>
            <a:r>
              <a:rPr lang="de" sz="900">
                <a:solidFill>
                  <a:srgbClr val="202124"/>
                </a:solidFill>
                <a:highlight>
                  <a:srgbClr val="F8F9FA"/>
                </a:highlight>
              </a:rPr>
              <a:t>Stage 1. Lokalisierung temporärer Aktionen:  Video hat 3 Ereignis Zustände: verlässt eine Plattform (Start), betritt das Wasser (Ende), und jede Zeit, in der der Taucher sich in der Luft befindet (Mitte).  Methode für das Erkennen von Handlungen beinhaltet Gleiten von Fenster mit mehreren festen Längen durch das Video und das Klassifizieren jedes Videosegments, um festzustellen Aktion enthalten ist. </a:t>
            </a:r>
            <a:endParaRPr sz="900">
              <a:solidFill>
                <a:srgbClr val="202124"/>
              </a:solidFill>
              <a:highlight>
                <a:srgbClr val="F8F9FA"/>
              </a:highlight>
            </a:endParaRPr>
          </a:p>
          <a:p>
            <a:pPr marL="0" lvl="0" indent="0" algn="l" rtl="0">
              <a:spcBef>
                <a:spcPts val="1600"/>
              </a:spcBef>
              <a:spcAft>
                <a:spcPts val="0"/>
              </a:spcAft>
              <a:buNone/>
            </a:pPr>
            <a:r>
              <a:rPr lang="de" sz="900">
                <a:solidFill>
                  <a:srgbClr val="202124"/>
                </a:solidFill>
                <a:highlight>
                  <a:srgbClr val="F8F9FA"/>
                </a:highlight>
              </a:rPr>
              <a:t>Stage 2. Räumliche Lokalisierung: “Flugbahn” des Springers wird verfolgt und Bilder in fester Größe geschnitten um Tracking-Clip zu erzeugen und den größten Teil des Hintergrunds bspw während räumlicher Objektlokalisierung globale Beschränkung anwenden die Bilder mit einer festen Rahmengröße verarbeitet um den Maßstab der Bilder konsistent zu halten (Normalisierung) - erhöht die accuracy</a:t>
            </a:r>
            <a:endParaRPr sz="900">
              <a:solidFill>
                <a:srgbClr val="202124"/>
              </a:solidFill>
              <a:highlight>
                <a:srgbClr val="F8F9FA"/>
              </a:highlight>
            </a:endParaRPr>
          </a:p>
          <a:p>
            <a:pPr marL="0" lvl="0" indent="0" algn="l" rtl="0">
              <a:spcBef>
                <a:spcPts val="1600"/>
              </a:spcBef>
              <a:spcAft>
                <a:spcPts val="0"/>
              </a:spcAft>
              <a:buNone/>
            </a:pPr>
            <a:r>
              <a:rPr lang="de" sz="900">
                <a:solidFill>
                  <a:srgbClr val="202124"/>
                </a:solidFill>
                <a:highlight>
                  <a:srgbClr val="F8F9FA"/>
                </a:highlight>
              </a:rPr>
              <a:t>Stage 3. Klassifikation: Output ist ein fünfstelliger code, bei der jeder stelle eine andere Charakteristik des Sprungs darstellen soll. Der ganze code soll ein output sein welcher bei 5 kombination verschiedener Charakteristiken zu tausenden möglichen output-klassen führen kann zu denen viele keine trainingsdaten haben. Anstelle dessen wird ein NN verwendet mit 5 Anfangsknoten die alle eine Stelle des codes repräsentieren.</a:t>
            </a:r>
            <a:endParaRPr sz="900">
              <a:solidFill>
                <a:srgbClr val="202124"/>
              </a:solidFill>
              <a:highlight>
                <a:srgbClr val="F8F9FA"/>
              </a:highlight>
            </a:endParaRPr>
          </a:p>
          <a:p>
            <a:pPr marL="0" lvl="0" indent="0" algn="l" rtl="0">
              <a:spcBef>
                <a:spcPts val="1600"/>
              </a:spcBef>
              <a:spcAft>
                <a:spcPts val="0"/>
              </a:spcAft>
              <a:buNone/>
            </a:pPr>
            <a:r>
              <a:rPr lang="de" sz="900">
                <a:solidFill>
                  <a:srgbClr val="202124"/>
                </a:solidFill>
                <a:highlight>
                  <a:srgbClr val="F8F9FA"/>
                </a:highlight>
              </a:rPr>
              <a:t>Fazit: DL zur Analyse von Wasserspringen eignet sich sehr gut. Herausforderungen, leider kein geeignetes Bewertungssystem entwickelt </a:t>
            </a:r>
            <a:endParaRPr sz="900">
              <a:solidFill>
                <a:srgbClr val="202124"/>
              </a:solidFill>
              <a:highlight>
                <a:srgbClr val="F8F9FA"/>
              </a:highlight>
            </a:endParaRPr>
          </a:p>
          <a:p>
            <a:pPr marL="0" lvl="0" indent="0" algn="l" rtl="0">
              <a:spcBef>
                <a:spcPts val="1600"/>
              </a:spcBef>
              <a:spcAft>
                <a:spcPts val="1600"/>
              </a:spcAft>
              <a:buNone/>
            </a:pPr>
            <a:endParaRPr sz="700">
              <a:solidFill>
                <a:srgbClr val="202124"/>
              </a:solidFill>
              <a:highlight>
                <a:srgbClr val="F8F9FA"/>
              </a:highlight>
            </a:endParaRPr>
          </a:p>
        </p:txBody>
      </p:sp>
      <p:sp>
        <p:nvSpPr>
          <p:cNvPr id="353" name="Google Shape;353;p24"/>
          <p:cNvSpPr txBox="1"/>
          <p:nvPr/>
        </p:nvSpPr>
        <p:spPr>
          <a:xfrm>
            <a:off x="133500" y="4747200"/>
            <a:ext cx="7767300" cy="25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de" sz="700"/>
              <a:t>Source:</a:t>
            </a:r>
            <a:r>
              <a:rPr lang="de" sz="1000"/>
              <a:t> </a:t>
            </a:r>
            <a:r>
              <a:rPr lang="de" sz="700" u="sng">
                <a:solidFill>
                  <a:schemeClr val="accent5"/>
                </a:solidFill>
                <a:hlinkClick r:id="rId3">
                  <a:extLst>
                    <a:ext uri="{A12FA001-AC4F-418D-AE19-62706E023703}">
                      <ahyp:hlinkClr xmlns:ahyp="http://schemas.microsoft.com/office/drawing/2018/hyperlinkcolor" val="tx"/>
                    </a:ext>
                  </a:extLst>
                </a:hlinkClick>
              </a:rPr>
              <a:t>Extraction and Classification of Diving Clips From Continuous Video Footage (thecvf.com)</a:t>
            </a:r>
            <a:endParaRPr sz="1000">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2700" b="0">
                <a:solidFill>
                  <a:srgbClr val="000000"/>
                </a:solidFill>
                <a:highlight>
                  <a:srgbClr val="FFFFFF"/>
                </a:highlight>
                <a:latin typeface="Arial"/>
                <a:ea typeface="Arial"/>
                <a:cs typeface="Arial"/>
                <a:sym typeface="Arial"/>
              </a:rPr>
              <a:t>Attentive Spatio-Temporal Representation Learning for Diving Classification</a:t>
            </a:r>
            <a:endParaRPr/>
          </a:p>
        </p:txBody>
      </p:sp>
      <p:sp>
        <p:nvSpPr>
          <p:cNvPr id="359" name="Google Shape;359;p25"/>
          <p:cNvSpPr txBox="1">
            <a:spLocks noGrp="1"/>
          </p:cNvSpPr>
          <p:nvPr>
            <p:ph type="body" idx="1"/>
          </p:nvPr>
        </p:nvSpPr>
        <p:spPr>
          <a:xfrm>
            <a:off x="1303800" y="1386850"/>
            <a:ext cx="7030500" cy="2541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de" sz="1200">
                <a:solidFill>
                  <a:srgbClr val="000000"/>
                </a:solidFill>
                <a:latin typeface="Arial"/>
                <a:ea typeface="Arial"/>
                <a:cs typeface="Arial"/>
                <a:sym typeface="Arial"/>
              </a:rPr>
              <a:t>Diving48-Dataset mit über 18.000 videos von 48 verschiedenen Sprungformen.</a:t>
            </a:r>
            <a:endParaRPr sz="1200">
              <a:solidFill>
                <a:srgbClr val="000000"/>
              </a:solidFill>
              <a:latin typeface="Arial"/>
              <a:ea typeface="Arial"/>
              <a:cs typeface="Arial"/>
              <a:sym typeface="Arial"/>
            </a:endParaRPr>
          </a:p>
          <a:p>
            <a:pPr marL="0" lvl="0" indent="0" algn="l" rtl="0">
              <a:spcBef>
                <a:spcPts val="1200"/>
              </a:spcBef>
              <a:spcAft>
                <a:spcPts val="0"/>
              </a:spcAft>
              <a:buNone/>
            </a:pPr>
            <a:r>
              <a:rPr lang="de" sz="1200">
                <a:solidFill>
                  <a:srgbClr val="000000"/>
                </a:solidFill>
                <a:latin typeface="Arial"/>
                <a:ea typeface="Arial"/>
                <a:cs typeface="Arial"/>
                <a:sym typeface="Arial"/>
              </a:rPr>
              <a:t>Sprungstil des Springers soll mithilfe eines “long short-term memory” (LSTM) neural network klassifiziert werden. Mit diesem neural network können Informationen gesammelt werden, gleichzeitig aber auch die redundanten Daten gelöscht werden. Dies ermöglicht die Veränderung von Werten zu beobachten, anstatt nur einzelne Zeitpunkte. Das eingesetzte LSTM beinhaltet einen feature extractor, encoder, attention network, and decoder.</a:t>
            </a:r>
            <a:endParaRPr sz="1200">
              <a:solidFill>
                <a:srgbClr val="000000"/>
              </a:solidFill>
              <a:latin typeface="Arial"/>
              <a:ea typeface="Arial"/>
              <a:cs typeface="Arial"/>
              <a:sym typeface="Arial"/>
            </a:endParaRPr>
          </a:p>
          <a:p>
            <a:pPr marL="457200" lvl="0" indent="-304800" algn="l" rtl="0">
              <a:spcBef>
                <a:spcPts val="1200"/>
              </a:spcBef>
              <a:spcAft>
                <a:spcPts val="0"/>
              </a:spcAft>
              <a:buClr>
                <a:srgbClr val="000000"/>
              </a:buClr>
              <a:buSzPts val="1200"/>
              <a:buFont typeface="Arial"/>
              <a:buAutoNum type="arabicPeriod"/>
            </a:pPr>
            <a:r>
              <a:rPr lang="de" sz="1200">
                <a:solidFill>
                  <a:srgbClr val="000000"/>
                </a:solidFill>
                <a:latin typeface="Arial"/>
                <a:ea typeface="Arial"/>
                <a:cs typeface="Arial"/>
                <a:sym typeface="Arial"/>
              </a:rPr>
              <a:t>feature extractor: Identifiziert feature vectors innerhalb eines Frames mit Hilfe von ResNet (18 layers)</a:t>
            </a:r>
            <a:endParaRPr sz="1200">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Arial"/>
              <a:buAutoNum type="arabicPeriod"/>
            </a:pPr>
            <a:r>
              <a:rPr lang="de" sz="1200">
                <a:solidFill>
                  <a:srgbClr val="000000"/>
                </a:solidFill>
                <a:latin typeface="Arial"/>
                <a:ea typeface="Arial"/>
                <a:cs typeface="Arial"/>
                <a:sym typeface="Arial"/>
              </a:rPr>
              <a:t>encoder: Stellt einzelne feature vectors in größeren Kontext des gesamten Clips</a:t>
            </a:r>
            <a:endParaRPr sz="1200">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Arial"/>
              <a:buAutoNum type="arabicPeriod"/>
            </a:pPr>
            <a:r>
              <a:rPr lang="de" sz="1200">
                <a:solidFill>
                  <a:srgbClr val="000000"/>
                </a:solidFill>
                <a:latin typeface="Arial"/>
                <a:ea typeface="Arial"/>
                <a:cs typeface="Arial"/>
                <a:sym typeface="Arial"/>
              </a:rPr>
              <a:t>attention network: Berechnet attention vectors mithilfe des Inputs von dem Encoder</a:t>
            </a:r>
            <a:endParaRPr sz="1200">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Arial"/>
              <a:buAutoNum type="arabicPeriod"/>
            </a:pPr>
            <a:r>
              <a:rPr lang="de" sz="1200">
                <a:solidFill>
                  <a:srgbClr val="000000"/>
                </a:solidFill>
                <a:latin typeface="Arial"/>
                <a:ea typeface="Arial"/>
                <a:cs typeface="Arial"/>
                <a:sym typeface="Arial"/>
              </a:rPr>
              <a:t>decoder: Jeder Frame wird anhand des Inputs einzeln bewertet und am Schluss wird für der gesamte Clip mit einem bestimmten ein Sprungstil klassifiziert.</a:t>
            </a:r>
            <a:endParaRPr sz="1200">
              <a:solidFill>
                <a:srgbClr val="000000"/>
              </a:solidFill>
              <a:latin typeface="Arial"/>
              <a:ea typeface="Arial"/>
              <a:cs typeface="Arial"/>
              <a:sym typeface="Arial"/>
            </a:endParaRPr>
          </a:p>
          <a:p>
            <a:pPr marL="0" lvl="0" indent="0" algn="l" rtl="0">
              <a:spcBef>
                <a:spcPts val="1200"/>
              </a:spcBef>
              <a:spcAft>
                <a:spcPts val="0"/>
              </a:spcAft>
              <a:buNone/>
            </a:pPr>
            <a:r>
              <a:rPr lang="de" sz="1000">
                <a:solidFill>
                  <a:srgbClr val="000000"/>
                </a:solidFill>
                <a:latin typeface="Arial"/>
                <a:ea typeface="Arial"/>
                <a:cs typeface="Arial"/>
                <a:sym typeface="Arial"/>
              </a:rPr>
              <a:t>Quelle: </a:t>
            </a:r>
            <a:r>
              <a:rPr lang="de" sz="1000" u="sng">
                <a:solidFill>
                  <a:schemeClr val="hlink"/>
                </a:solidFill>
                <a:hlinkClick r:id="rId3"/>
              </a:rPr>
              <a:t>https://openaccess.thecvf.com/content_CVPRW_2019/html/CVSports/Kanojia_Attentive_Spatio-Temporal_Representation_Learning_for_Diving_Classification_CVPRW_2019_paper.html</a:t>
            </a:r>
            <a:endParaRPr sz="1000"/>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60" name="Google Shape;360;p25"/>
          <p:cNvPicPr preferRelativeResize="0"/>
          <p:nvPr/>
        </p:nvPicPr>
        <p:blipFill>
          <a:blip r:embed="rId4">
            <a:alphaModFix/>
          </a:blip>
          <a:stretch>
            <a:fillRect/>
          </a:stretch>
        </p:blipFill>
        <p:spPr>
          <a:xfrm>
            <a:off x="0" y="2868675"/>
            <a:ext cx="1303800" cy="1270800"/>
          </a:xfrm>
          <a:prstGeom prst="rect">
            <a:avLst/>
          </a:prstGeom>
          <a:noFill/>
          <a:ln>
            <a:noFill/>
          </a:ln>
        </p:spPr>
      </p:pic>
      <p:pic>
        <p:nvPicPr>
          <p:cNvPr id="361" name="Google Shape;361;p25"/>
          <p:cNvPicPr preferRelativeResize="0"/>
          <p:nvPr/>
        </p:nvPicPr>
        <p:blipFill>
          <a:blip r:embed="rId5">
            <a:alphaModFix/>
          </a:blip>
          <a:stretch>
            <a:fillRect/>
          </a:stretch>
        </p:blipFill>
        <p:spPr>
          <a:xfrm>
            <a:off x="0" y="1597875"/>
            <a:ext cx="1303800" cy="1270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p26"/>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68" name="Google Shape;368;p26"/>
          <p:cNvPicPr preferRelativeResize="0"/>
          <p:nvPr/>
        </p:nvPicPr>
        <p:blipFill>
          <a:blip r:embed="rId3">
            <a:alphaModFix/>
          </a:blip>
          <a:stretch>
            <a:fillRect/>
          </a:stretch>
        </p:blipFill>
        <p:spPr>
          <a:xfrm>
            <a:off x="3077488" y="0"/>
            <a:ext cx="5196074" cy="5143499"/>
          </a:xfrm>
          <a:prstGeom prst="rect">
            <a:avLst/>
          </a:prstGeom>
          <a:noFill/>
          <a:ln>
            <a:noFill/>
          </a:ln>
        </p:spPr>
      </p:pic>
      <p:pic>
        <p:nvPicPr>
          <p:cNvPr id="369" name="Google Shape;369;p26"/>
          <p:cNvPicPr preferRelativeResize="0"/>
          <p:nvPr/>
        </p:nvPicPr>
        <p:blipFill>
          <a:blip r:embed="rId4">
            <a:alphaModFix/>
          </a:blip>
          <a:stretch>
            <a:fillRect/>
          </a:stretch>
        </p:blipFill>
        <p:spPr>
          <a:xfrm>
            <a:off x="3489188" y="313475"/>
            <a:ext cx="2165625" cy="608325"/>
          </a:xfrm>
          <a:prstGeom prst="rect">
            <a:avLst/>
          </a:prstGeom>
          <a:noFill/>
          <a:ln>
            <a:noFill/>
          </a:ln>
        </p:spPr>
      </p:pic>
      <p:cxnSp>
        <p:nvCxnSpPr>
          <p:cNvPr id="370" name="Google Shape;370;p26"/>
          <p:cNvCxnSpPr/>
          <p:nvPr/>
        </p:nvCxnSpPr>
        <p:spPr>
          <a:xfrm rot="10800000">
            <a:off x="4761000" y="725300"/>
            <a:ext cx="66000" cy="1978200"/>
          </a:xfrm>
          <a:prstGeom prst="straightConnector1">
            <a:avLst/>
          </a:prstGeom>
          <a:noFill/>
          <a:ln w="9525" cap="flat" cmpd="sng">
            <a:solidFill>
              <a:srgbClr val="4A86E8"/>
            </a:solidFill>
            <a:prstDash val="solid"/>
            <a:round/>
            <a:headEnd type="none" w="med" len="med"/>
            <a:tailEnd type="triangle" w="med" len="med"/>
          </a:ln>
        </p:spPr>
      </p:cxnSp>
      <p:cxnSp>
        <p:nvCxnSpPr>
          <p:cNvPr id="371" name="Google Shape;371;p26"/>
          <p:cNvCxnSpPr/>
          <p:nvPr/>
        </p:nvCxnSpPr>
        <p:spPr>
          <a:xfrm rot="10800000">
            <a:off x="5314950" y="804625"/>
            <a:ext cx="329700" cy="1912200"/>
          </a:xfrm>
          <a:prstGeom prst="straightConnector1">
            <a:avLst/>
          </a:prstGeom>
          <a:noFill/>
          <a:ln w="9525" cap="flat" cmpd="sng">
            <a:solidFill>
              <a:srgbClr val="4A86E8"/>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de" sz="2600">
                <a:solidFill>
                  <a:srgbClr val="333333"/>
                </a:solidFill>
                <a:latin typeface="Arial"/>
                <a:ea typeface="Arial"/>
                <a:cs typeface="Arial"/>
                <a:sym typeface="Arial"/>
              </a:rPr>
              <a:t>Automatic Video-based Analysis of Athlete Action (1)</a:t>
            </a:r>
            <a:endParaRPr sz="2600">
              <a:solidFill>
                <a:srgbClr val="333333"/>
              </a:solidFill>
              <a:latin typeface="Arial"/>
              <a:ea typeface="Arial"/>
              <a:cs typeface="Arial"/>
              <a:sym typeface="Arial"/>
            </a:endParaRPr>
          </a:p>
          <a:p>
            <a:pPr marL="0" lvl="0" indent="0" algn="l" rtl="0">
              <a:spcBef>
                <a:spcPts val="0"/>
              </a:spcBef>
              <a:spcAft>
                <a:spcPts val="0"/>
              </a:spcAft>
              <a:buNone/>
            </a:pPr>
            <a:endParaRPr sz="1700"/>
          </a:p>
        </p:txBody>
      </p:sp>
      <p:sp>
        <p:nvSpPr>
          <p:cNvPr id="377" name="Google Shape;377;p27"/>
          <p:cNvSpPr txBox="1">
            <a:spLocks noGrp="1"/>
          </p:cNvSpPr>
          <p:nvPr>
            <p:ph type="body" idx="1"/>
          </p:nvPr>
        </p:nvSpPr>
        <p:spPr>
          <a:xfrm>
            <a:off x="116825" y="1673525"/>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Verschiedene Modelle zur visuellen Analyse von Sprungathleten</a:t>
            </a:r>
            <a:endParaRPr/>
          </a:p>
          <a:p>
            <a:pPr marL="0" lvl="0" indent="0" algn="l" rtl="0">
              <a:spcBef>
                <a:spcPts val="1600"/>
              </a:spcBef>
              <a:spcAft>
                <a:spcPts val="0"/>
              </a:spcAft>
              <a:buNone/>
            </a:pPr>
            <a:r>
              <a:rPr lang="de" b="1"/>
              <a:t>Silhouette Analysis</a:t>
            </a:r>
            <a:endParaRPr b="1"/>
          </a:p>
          <a:p>
            <a:pPr marL="0" lvl="0" indent="0" algn="l" rtl="0">
              <a:spcBef>
                <a:spcPts val="1200"/>
              </a:spcBef>
              <a:spcAft>
                <a:spcPts val="0"/>
              </a:spcAft>
              <a:buNone/>
            </a:pPr>
            <a:r>
              <a:rPr lang="de"/>
              <a:t>Identifizieren des Eintrittspunktes:</a:t>
            </a:r>
            <a:br>
              <a:rPr lang="de"/>
            </a:br>
            <a:r>
              <a:rPr lang="de"/>
              <a:t>1. Identifizieren des ungefähren Eintrittspunktes i.d.R. Körper maximal </a:t>
            </a:r>
            <a:br>
              <a:rPr lang="de"/>
            </a:br>
            <a:r>
              <a:rPr lang="de"/>
              <a:t>gestreckt für “elegantes” Eintauchen</a:t>
            </a:r>
            <a:br>
              <a:rPr lang="de"/>
            </a:br>
            <a:r>
              <a:rPr lang="de"/>
              <a:t>2. Fokus auf 3-5 Frames vor/nach dem Eintauchen</a:t>
            </a:r>
            <a:br>
              <a:rPr lang="de"/>
            </a:br>
            <a:r>
              <a:rPr lang="de"/>
              <a:t>3. Mithilfe von Farbfiltern den Springer von Wasser und Becken trennen </a:t>
            </a:r>
            <a:br>
              <a:rPr lang="de"/>
            </a:br>
            <a:r>
              <a:rPr lang="de"/>
              <a:t>(Vorder- und Hintergrund)</a:t>
            </a:r>
            <a:br>
              <a:rPr lang="de"/>
            </a:br>
            <a:r>
              <a:rPr lang="de"/>
              <a:t>4. Eintrittspunkt wenn Spritzer identifiziert werden</a:t>
            </a:r>
            <a:endParaRPr/>
          </a:p>
          <a:p>
            <a:pPr marL="0" lvl="0" indent="0" algn="l" rtl="0">
              <a:spcBef>
                <a:spcPts val="1600"/>
              </a:spcBef>
              <a:spcAft>
                <a:spcPts val="0"/>
              </a:spcAft>
              <a:buNone/>
            </a:pPr>
            <a:endParaRPr/>
          </a:p>
          <a:p>
            <a:pPr marL="0" lvl="0" indent="0" algn="l" rtl="0">
              <a:spcBef>
                <a:spcPts val="1600"/>
              </a:spcBef>
              <a:spcAft>
                <a:spcPts val="1600"/>
              </a:spcAft>
              <a:buNone/>
            </a:pPr>
            <a:r>
              <a:rPr lang="de" sz="900"/>
              <a:t>Quelle: https://ieeexplore.ieee.org/stamp/stamp.jsp?tp=&amp;arnumber=4362780</a:t>
            </a:r>
            <a:endParaRPr sz="900"/>
          </a:p>
        </p:txBody>
      </p:sp>
      <p:pic>
        <p:nvPicPr>
          <p:cNvPr id="378" name="Google Shape;378;p27"/>
          <p:cNvPicPr preferRelativeResize="0"/>
          <p:nvPr/>
        </p:nvPicPr>
        <p:blipFill>
          <a:blip r:embed="rId3">
            <a:alphaModFix/>
          </a:blip>
          <a:stretch>
            <a:fillRect/>
          </a:stretch>
        </p:blipFill>
        <p:spPr>
          <a:xfrm>
            <a:off x="5723800" y="2771325"/>
            <a:ext cx="3420199" cy="2372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de" sz="2600">
                <a:solidFill>
                  <a:srgbClr val="333333"/>
                </a:solidFill>
                <a:latin typeface="Arial"/>
                <a:ea typeface="Arial"/>
                <a:cs typeface="Arial"/>
                <a:sym typeface="Arial"/>
              </a:rPr>
              <a:t>Automatic Video-based Analysis of Athlete Action (2)</a:t>
            </a:r>
            <a:endParaRPr sz="2600">
              <a:solidFill>
                <a:srgbClr val="333333"/>
              </a:solidFill>
              <a:latin typeface="Arial"/>
              <a:ea typeface="Arial"/>
              <a:cs typeface="Arial"/>
              <a:sym typeface="Arial"/>
            </a:endParaRPr>
          </a:p>
          <a:p>
            <a:pPr marL="0" lvl="0" indent="0" algn="l" rtl="0">
              <a:spcBef>
                <a:spcPts val="0"/>
              </a:spcBef>
              <a:spcAft>
                <a:spcPts val="0"/>
              </a:spcAft>
              <a:buNone/>
            </a:pPr>
            <a:endParaRPr sz="1700"/>
          </a:p>
          <a:p>
            <a:pPr marL="0" lvl="0" indent="0" algn="l" rtl="0">
              <a:spcBef>
                <a:spcPts val="0"/>
              </a:spcBef>
              <a:spcAft>
                <a:spcPts val="0"/>
              </a:spcAft>
              <a:buNone/>
            </a:pPr>
            <a:endParaRPr/>
          </a:p>
        </p:txBody>
      </p:sp>
      <p:sp>
        <p:nvSpPr>
          <p:cNvPr id="384" name="Google Shape;384;p28"/>
          <p:cNvSpPr txBox="1">
            <a:spLocks noGrp="1"/>
          </p:cNvSpPr>
          <p:nvPr>
            <p:ph type="body" idx="1"/>
          </p:nvPr>
        </p:nvSpPr>
        <p:spPr>
          <a:xfrm>
            <a:off x="327850" y="197420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t>Motion Panorama:</a:t>
            </a:r>
            <a:endParaRPr b="1"/>
          </a:p>
          <a:p>
            <a:pPr marL="0" lvl="0" indent="0" algn="l" rtl="0">
              <a:spcBef>
                <a:spcPts val="1600"/>
              </a:spcBef>
              <a:spcAft>
                <a:spcPts val="0"/>
              </a:spcAft>
              <a:buNone/>
            </a:pPr>
            <a:r>
              <a:rPr lang="de"/>
              <a:t>Die Bewegung der Kamera wird in einem einzigen Bild dargestellt. Es werden zu dem ersten Frame nur noch Ausschnitte hinzugefügt, die noch nicht vorhanden sind.</a:t>
            </a:r>
            <a:endParaRPr/>
          </a:p>
          <a:p>
            <a:pPr marL="0" lvl="0" indent="0" algn="l" rtl="0">
              <a:spcBef>
                <a:spcPts val="1600"/>
              </a:spcBef>
              <a:spcAft>
                <a:spcPts val="0"/>
              </a:spcAft>
              <a:buNone/>
            </a:pPr>
            <a:r>
              <a:rPr lang="de"/>
              <a:t>So kann auch der Springer von dem Hintergrund isoliert werden. Da sich nur der </a:t>
            </a:r>
            <a:br>
              <a:rPr lang="de"/>
            </a:br>
            <a:r>
              <a:rPr lang="de"/>
              <a:t>Springer bewegt und der Hintergrund relativ statisch bleibt.</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de" sz="900"/>
              <a:t>Quelle: https://ieeexplore.ieee.org/stamp/stamp.jsp?tp=&amp;arnumber=4362780</a:t>
            </a:r>
            <a:endParaRPr/>
          </a:p>
        </p:txBody>
      </p:sp>
      <p:pic>
        <p:nvPicPr>
          <p:cNvPr id="385" name="Google Shape;385;p28"/>
          <p:cNvPicPr preferRelativeResize="0"/>
          <p:nvPr/>
        </p:nvPicPr>
        <p:blipFill>
          <a:blip r:embed="rId3">
            <a:alphaModFix/>
          </a:blip>
          <a:stretch>
            <a:fillRect/>
          </a:stretch>
        </p:blipFill>
        <p:spPr>
          <a:xfrm>
            <a:off x="6370025" y="2678200"/>
            <a:ext cx="2677025" cy="2373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9"/>
          <p:cNvSpPr txBox="1">
            <a:spLocks noGrp="1"/>
          </p:cNvSpPr>
          <p:nvPr>
            <p:ph type="ctrTitle"/>
          </p:nvPr>
        </p:nvSpPr>
        <p:spPr>
          <a:xfrm>
            <a:off x="352108" y="1545450"/>
            <a:ext cx="8520600" cy="20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
              <a:t>Exploration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Informationen zu den Bildern</a:t>
            </a:r>
            <a:endParaRPr/>
          </a:p>
        </p:txBody>
      </p:sp>
      <p:sp>
        <p:nvSpPr>
          <p:cNvPr id="396" name="Google Shape;396;p30"/>
          <p:cNvSpPr txBox="1">
            <a:spLocks noGrp="1"/>
          </p:cNvSpPr>
          <p:nvPr>
            <p:ph type="body" idx="1"/>
          </p:nvPr>
        </p:nvSpPr>
        <p:spPr>
          <a:xfrm>
            <a:off x="3885600" y="1362050"/>
            <a:ext cx="44487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de" sz="1600">
                <a:solidFill>
                  <a:srgbClr val="000000"/>
                </a:solidFill>
              </a:rPr>
              <a:t>Pixel Anzahl = 480 x 640 </a:t>
            </a:r>
            <a:endParaRPr sz="1600">
              <a:solidFill>
                <a:srgbClr val="000000"/>
              </a:solidFill>
            </a:endParaRPr>
          </a:p>
          <a:p>
            <a:pPr marL="457200" lvl="0" indent="-330200" algn="l" rtl="0">
              <a:spcBef>
                <a:spcPts val="0"/>
              </a:spcBef>
              <a:spcAft>
                <a:spcPts val="0"/>
              </a:spcAft>
              <a:buClr>
                <a:srgbClr val="000000"/>
              </a:buClr>
              <a:buSzPts val="1600"/>
              <a:buChar char="●"/>
            </a:pPr>
            <a:r>
              <a:rPr lang="de" sz="1600">
                <a:solidFill>
                  <a:srgbClr val="000000"/>
                </a:solidFill>
              </a:rPr>
              <a:t>Farbformat= RGB</a:t>
            </a:r>
            <a:endParaRPr sz="1600">
              <a:solidFill>
                <a:srgbClr val="000000"/>
              </a:solidFill>
            </a:endParaRPr>
          </a:p>
          <a:p>
            <a:pPr marL="0" lvl="0" indent="0" algn="l" rtl="0">
              <a:spcBef>
                <a:spcPts val="1600"/>
              </a:spcBef>
              <a:spcAft>
                <a:spcPts val="0"/>
              </a:spcAft>
              <a:buNone/>
            </a:pPr>
            <a:r>
              <a:rPr lang="de" sz="1600">
                <a:solidFill>
                  <a:srgbClr val="000000"/>
                </a:solidFill>
              </a:rPr>
              <a:t>Problem: sehr viele Pixel, über die ein Layer gelegt werden muss → Gefahr von Overfitting der Trainingsdaten</a:t>
            </a:r>
            <a:endParaRPr sz="1600">
              <a:solidFill>
                <a:srgbClr val="000000"/>
              </a:solidFill>
            </a:endParaRPr>
          </a:p>
          <a:p>
            <a:pPr marL="0" lvl="0" indent="0" algn="l" rtl="0">
              <a:spcBef>
                <a:spcPts val="1600"/>
              </a:spcBef>
              <a:spcAft>
                <a:spcPts val="1600"/>
              </a:spcAft>
              <a:buNone/>
            </a:pPr>
            <a:r>
              <a:rPr lang="de" sz="1600">
                <a:solidFill>
                  <a:srgbClr val="000000"/>
                </a:solidFill>
              </a:rPr>
              <a:t>Lösung: Anzahl der Pixel auf eine niedrigere Auflösung reduzieren</a:t>
            </a:r>
            <a:endParaRPr sz="1600">
              <a:solidFill>
                <a:srgbClr val="000000"/>
              </a:solidFill>
            </a:endParaRPr>
          </a:p>
        </p:txBody>
      </p:sp>
      <p:pic>
        <p:nvPicPr>
          <p:cNvPr id="397" name="Google Shape;397;p30"/>
          <p:cNvPicPr preferRelativeResize="0"/>
          <p:nvPr/>
        </p:nvPicPr>
        <p:blipFill>
          <a:blip r:embed="rId3">
            <a:alphaModFix/>
          </a:blip>
          <a:stretch>
            <a:fillRect/>
          </a:stretch>
        </p:blipFill>
        <p:spPr>
          <a:xfrm>
            <a:off x="253075" y="1529600"/>
            <a:ext cx="3451475" cy="2870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Anzahl der Bilder (Side/Front/Upwards/Downwards)</a:t>
            </a:r>
            <a:endParaRPr/>
          </a:p>
        </p:txBody>
      </p:sp>
      <p:sp>
        <p:nvSpPr>
          <p:cNvPr id="403" name="Google Shape;403;p31"/>
          <p:cNvSpPr txBox="1">
            <a:spLocks noGrp="1"/>
          </p:cNvSpPr>
          <p:nvPr>
            <p:ph type="body" idx="1"/>
          </p:nvPr>
        </p:nvSpPr>
        <p:spPr>
          <a:xfrm>
            <a:off x="4112400" y="1718250"/>
            <a:ext cx="4704600" cy="3258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de" sz="1600">
                <a:solidFill>
                  <a:srgbClr val="000000"/>
                </a:solidFill>
              </a:rPr>
              <a:t>Größte Anzahl von Bilder bei der Side-Ansicht</a:t>
            </a:r>
            <a:endParaRPr sz="1600">
              <a:solidFill>
                <a:srgbClr val="000000"/>
              </a:solidFill>
            </a:endParaRPr>
          </a:p>
          <a:p>
            <a:pPr marL="457200" lvl="0" indent="-330200" algn="l" rtl="0">
              <a:spcBef>
                <a:spcPts val="0"/>
              </a:spcBef>
              <a:spcAft>
                <a:spcPts val="0"/>
              </a:spcAft>
              <a:buClr>
                <a:srgbClr val="000000"/>
              </a:buClr>
              <a:buSzPts val="1600"/>
              <a:buChar char="●"/>
            </a:pPr>
            <a:r>
              <a:rPr lang="de" sz="1600">
                <a:solidFill>
                  <a:srgbClr val="000000"/>
                </a:solidFill>
              </a:rPr>
              <a:t>Die wenigsten Bilder bei Upwards</a:t>
            </a:r>
            <a:endParaRPr sz="1600">
              <a:solidFill>
                <a:srgbClr val="000000"/>
              </a:solidFill>
            </a:endParaRPr>
          </a:p>
          <a:p>
            <a:pPr marL="0" lvl="0" indent="0" algn="l" rtl="0">
              <a:spcBef>
                <a:spcPts val="1600"/>
              </a:spcBef>
              <a:spcAft>
                <a:spcPts val="0"/>
              </a:spcAft>
              <a:buNone/>
            </a:pPr>
            <a:r>
              <a:rPr lang="de" sz="1600" b="1">
                <a:solidFill>
                  <a:srgbClr val="000000"/>
                </a:solidFill>
              </a:rPr>
              <a:t>Problem:</a:t>
            </a:r>
            <a:r>
              <a:rPr lang="de" sz="1600">
                <a:solidFill>
                  <a:srgbClr val="000000"/>
                </a:solidFill>
              </a:rPr>
              <a:t> Die Trainingsdaten sind ungleich verteilt</a:t>
            </a:r>
            <a:endParaRPr sz="1600">
              <a:solidFill>
                <a:srgbClr val="000000"/>
              </a:solidFill>
            </a:endParaRPr>
          </a:p>
          <a:p>
            <a:pPr marL="0" lvl="0" indent="0" algn="l" rtl="0">
              <a:spcBef>
                <a:spcPts val="1600"/>
              </a:spcBef>
              <a:spcAft>
                <a:spcPts val="0"/>
              </a:spcAft>
              <a:buNone/>
            </a:pPr>
            <a:r>
              <a:rPr lang="de" sz="1600" b="1">
                <a:solidFill>
                  <a:srgbClr val="000000"/>
                </a:solidFill>
              </a:rPr>
              <a:t>Lösung:</a:t>
            </a:r>
            <a:r>
              <a:rPr lang="de" sz="1600">
                <a:solidFill>
                  <a:srgbClr val="000000"/>
                </a:solidFill>
              </a:rPr>
              <a:t> Anzahl der Bilder in den benachteiligten Ansichten künstlich erhöhen</a:t>
            </a:r>
            <a:endParaRPr sz="1600">
              <a:solidFill>
                <a:srgbClr val="000000"/>
              </a:solidFill>
            </a:endParaRPr>
          </a:p>
          <a:p>
            <a:pPr marL="0" lvl="0" indent="0" algn="l" rtl="0">
              <a:spcBef>
                <a:spcPts val="1600"/>
              </a:spcBef>
              <a:spcAft>
                <a:spcPts val="1600"/>
              </a:spcAft>
              <a:buNone/>
            </a:pPr>
            <a:r>
              <a:rPr lang="de" sz="1600" b="1">
                <a:solidFill>
                  <a:srgbClr val="000000"/>
                </a:solidFill>
              </a:rPr>
              <a:t>Betroffen Upwards- und Downwards-Ansicht</a:t>
            </a:r>
            <a:endParaRPr sz="1600" b="1">
              <a:solidFill>
                <a:srgbClr val="000000"/>
              </a:solidFill>
            </a:endParaRPr>
          </a:p>
        </p:txBody>
      </p:sp>
      <p:pic>
        <p:nvPicPr>
          <p:cNvPr id="404" name="Google Shape;404;p31"/>
          <p:cNvPicPr preferRelativeResize="0"/>
          <p:nvPr/>
        </p:nvPicPr>
        <p:blipFill>
          <a:blip r:embed="rId3">
            <a:alphaModFix/>
          </a:blip>
          <a:stretch>
            <a:fillRect/>
          </a:stretch>
        </p:blipFill>
        <p:spPr>
          <a:xfrm>
            <a:off x="403525" y="1938338"/>
            <a:ext cx="3390900" cy="1266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Table of Content </a:t>
            </a:r>
            <a:endParaRPr/>
          </a:p>
        </p:txBody>
      </p:sp>
      <p:sp>
        <p:nvSpPr>
          <p:cNvPr id="284" name="Google Shape;284;p1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Domain Exploration (Milos Aleksic &amp; Bastian Tilk)</a:t>
            </a:r>
            <a:endParaRPr sz="1000"/>
          </a:p>
          <a:p>
            <a:pPr marL="0" lvl="0" indent="0" algn="l" rtl="0">
              <a:spcBef>
                <a:spcPts val="1600"/>
              </a:spcBef>
              <a:spcAft>
                <a:spcPts val="0"/>
              </a:spcAft>
              <a:buNone/>
            </a:pPr>
            <a:r>
              <a:rPr lang="de"/>
              <a:t>Data Exploration(Ataullah Shinwari &amp; Dominik Bepple)</a:t>
            </a:r>
            <a:endParaRPr/>
          </a:p>
          <a:p>
            <a:pPr marL="0" lvl="0" indent="0" algn="l" rtl="0">
              <a:spcBef>
                <a:spcPts val="1600"/>
              </a:spcBef>
              <a:spcAft>
                <a:spcPts val="0"/>
              </a:spcAft>
              <a:buNone/>
            </a:pPr>
            <a:r>
              <a:rPr lang="de"/>
              <a:t>Data Selection (Robin Fink &amp; Sebastian Sätzler)</a:t>
            </a:r>
            <a:endParaRPr/>
          </a:p>
          <a:p>
            <a:pPr marL="0" lvl="0" indent="0" algn="l" rtl="0">
              <a:spcBef>
                <a:spcPts val="1600"/>
              </a:spcBef>
              <a:spcAft>
                <a:spcPts val="16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Visualisierung der Verteilung der Frames</a:t>
            </a:r>
            <a:endParaRPr/>
          </a:p>
        </p:txBody>
      </p:sp>
      <p:pic>
        <p:nvPicPr>
          <p:cNvPr id="410" name="Google Shape;410;p32"/>
          <p:cNvPicPr preferRelativeResize="0"/>
          <p:nvPr/>
        </p:nvPicPr>
        <p:blipFill>
          <a:blip r:embed="rId3">
            <a:alphaModFix/>
          </a:blip>
          <a:stretch>
            <a:fillRect/>
          </a:stretch>
        </p:blipFill>
        <p:spPr>
          <a:xfrm>
            <a:off x="296400" y="1597875"/>
            <a:ext cx="5019675" cy="3276600"/>
          </a:xfrm>
          <a:prstGeom prst="rect">
            <a:avLst/>
          </a:prstGeom>
          <a:noFill/>
          <a:ln>
            <a:noFill/>
          </a:ln>
        </p:spPr>
      </p:pic>
      <p:sp>
        <p:nvSpPr>
          <p:cNvPr id="411" name="Google Shape;411;p32"/>
          <p:cNvSpPr txBox="1"/>
          <p:nvPr/>
        </p:nvSpPr>
        <p:spPr>
          <a:xfrm>
            <a:off x="5160425" y="1765600"/>
            <a:ext cx="3835800" cy="32763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Char char="●"/>
            </a:pPr>
            <a:r>
              <a:rPr lang="de" sz="1600">
                <a:latin typeface="Nunito"/>
                <a:ea typeface="Nunito"/>
                <a:cs typeface="Nunito"/>
                <a:sym typeface="Nunito"/>
              </a:rPr>
              <a:t>Anzahl der Videos:  </a:t>
            </a:r>
            <a:r>
              <a:rPr lang="de" sz="1600" b="1">
                <a:latin typeface="Nunito"/>
                <a:ea typeface="Nunito"/>
                <a:cs typeface="Nunito"/>
                <a:sym typeface="Nunito"/>
              </a:rPr>
              <a:t>104</a:t>
            </a:r>
            <a:endParaRPr sz="1600" b="1">
              <a:latin typeface="Nunito"/>
              <a:ea typeface="Nunito"/>
              <a:cs typeface="Nunito"/>
              <a:sym typeface="Nunito"/>
            </a:endParaRPr>
          </a:p>
          <a:p>
            <a:pPr marL="457200" lvl="0" indent="-330200" algn="l" rtl="0">
              <a:lnSpc>
                <a:spcPct val="150000"/>
              </a:lnSpc>
              <a:spcBef>
                <a:spcPts val="0"/>
              </a:spcBef>
              <a:spcAft>
                <a:spcPts val="0"/>
              </a:spcAft>
              <a:buSzPts val="1600"/>
              <a:buChar char="●"/>
            </a:pPr>
            <a:r>
              <a:rPr lang="de" sz="1600">
                <a:latin typeface="Nunito"/>
                <a:ea typeface="Nunito"/>
                <a:cs typeface="Nunito"/>
                <a:sym typeface="Nunito"/>
              </a:rPr>
              <a:t>Anzahl der Frames:  </a:t>
            </a:r>
            <a:r>
              <a:rPr lang="de" sz="1600" b="1">
                <a:latin typeface="Nunito"/>
                <a:ea typeface="Nunito"/>
                <a:cs typeface="Nunito"/>
                <a:sym typeface="Nunito"/>
              </a:rPr>
              <a:t>8949</a:t>
            </a:r>
            <a:endParaRPr sz="1600" b="1">
              <a:latin typeface="Nunito"/>
              <a:ea typeface="Nunito"/>
              <a:cs typeface="Nunito"/>
              <a:sym typeface="Nunito"/>
            </a:endParaRPr>
          </a:p>
          <a:p>
            <a:pPr marL="457200" lvl="0" indent="-330200" algn="l" rtl="0">
              <a:lnSpc>
                <a:spcPct val="150000"/>
              </a:lnSpc>
              <a:spcBef>
                <a:spcPts val="0"/>
              </a:spcBef>
              <a:spcAft>
                <a:spcPts val="0"/>
              </a:spcAft>
              <a:buSzPts val="1600"/>
              <a:buChar char="●"/>
            </a:pPr>
            <a:r>
              <a:rPr lang="de" sz="1600">
                <a:latin typeface="Nunito"/>
                <a:ea typeface="Nunito"/>
                <a:cs typeface="Nunito"/>
                <a:sym typeface="Nunito"/>
              </a:rPr>
              <a:t>Großteil (50%) der Videos bewegen sich zwischen </a:t>
            </a:r>
            <a:r>
              <a:rPr lang="de" sz="1600" b="1">
                <a:latin typeface="Nunito"/>
                <a:ea typeface="Nunito"/>
                <a:cs typeface="Nunito"/>
                <a:sym typeface="Nunito"/>
              </a:rPr>
              <a:t>60</a:t>
            </a:r>
            <a:r>
              <a:rPr lang="de" sz="1600">
                <a:latin typeface="Nunito"/>
                <a:ea typeface="Nunito"/>
                <a:cs typeface="Nunito"/>
                <a:sym typeface="Nunito"/>
              </a:rPr>
              <a:t> und </a:t>
            </a:r>
            <a:r>
              <a:rPr lang="de" sz="1600" b="1">
                <a:latin typeface="Nunito"/>
                <a:ea typeface="Nunito"/>
                <a:cs typeface="Nunito"/>
                <a:sym typeface="Nunito"/>
              </a:rPr>
              <a:t>110 Frames</a:t>
            </a:r>
            <a:endParaRPr sz="1600" b="1">
              <a:latin typeface="Nunito"/>
              <a:ea typeface="Nunito"/>
              <a:cs typeface="Nunito"/>
              <a:sym typeface="Nunito"/>
            </a:endParaRPr>
          </a:p>
          <a:p>
            <a:pPr marL="457200" lvl="0" indent="-330200" algn="l" rtl="0">
              <a:lnSpc>
                <a:spcPct val="150000"/>
              </a:lnSpc>
              <a:spcBef>
                <a:spcPts val="0"/>
              </a:spcBef>
              <a:spcAft>
                <a:spcPts val="0"/>
              </a:spcAft>
              <a:buSzPts val="1600"/>
              <a:buChar char="●"/>
            </a:pPr>
            <a:r>
              <a:rPr lang="de" sz="1600" b="1">
                <a:latin typeface="Nunito"/>
                <a:ea typeface="Nunito"/>
                <a:cs typeface="Nunito"/>
                <a:sym typeface="Nunito"/>
              </a:rPr>
              <a:t>2</a:t>
            </a:r>
            <a:r>
              <a:rPr lang="de" sz="1600">
                <a:latin typeface="Nunito"/>
                <a:ea typeface="Nunito"/>
                <a:cs typeface="Nunito"/>
                <a:sym typeface="Nunito"/>
              </a:rPr>
              <a:t> Ausreißer</a:t>
            </a:r>
            <a:endParaRPr sz="1600">
              <a:latin typeface="Nunito"/>
              <a:ea typeface="Nunito"/>
              <a:cs typeface="Nunito"/>
              <a:sym typeface="Nunito"/>
            </a:endParaRPr>
          </a:p>
          <a:p>
            <a:pPr marL="457200" lvl="0" indent="-330200" algn="l" rtl="0">
              <a:lnSpc>
                <a:spcPct val="150000"/>
              </a:lnSpc>
              <a:spcBef>
                <a:spcPts val="0"/>
              </a:spcBef>
              <a:spcAft>
                <a:spcPts val="0"/>
              </a:spcAft>
              <a:buSzPts val="1600"/>
              <a:buChar char="●"/>
            </a:pPr>
            <a:r>
              <a:rPr lang="de" sz="1600">
                <a:latin typeface="Nunito"/>
                <a:ea typeface="Nunito"/>
                <a:cs typeface="Nunito"/>
                <a:sym typeface="Nunito"/>
              </a:rPr>
              <a:t>Durchschnittliche Frameanzahl pro Video: </a:t>
            </a:r>
            <a:r>
              <a:rPr lang="de" sz="1600" b="1">
                <a:latin typeface="Nunito"/>
                <a:ea typeface="Nunito"/>
                <a:cs typeface="Nunito"/>
                <a:sym typeface="Nunito"/>
              </a:rPr>
              <a:t>86</a:t>
            </a:r>
            <a:endParaRPr sz="1600" b="1">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33"/>
          <p:cNvPicPr preferRelativeResize="0"/>
          <p:nvPr/>
        </p:nvPicPr>
        <p:blipFill>
          <a:blip r:embed="rId3">
            <a:alphaModFix/>
          </a:blip>
          <a:stretch>
            <a:fillRect/>
          </a:stretch>
        </p:blipFill>
        <p:spPr>
          <a:xfrm>
            <a:off x="0" y="1376725"/>
            <a:ext cx="1806350" cy="3634100"/>
          </a:xfrm>
          <a:prstGeom prst="rect">
            <a:avLst/>
          </a:prstGeom>
          <a:noFill/>
          <a:ln>
            <a:noFill/>
          </a:ln>
        </p:spPr>
      </p:pic>
      <p:pic>
        <p:nvPicPr>
          <p:cNvPr id="417" name="Google Shape;417;p33"/>
          <p:cNvPicPr preferRelativeResize="0"/>
          <p:nvPr/>
        </p:nvPicPr>
        <p:blipFill>
          <a:blip r:embed="rId4">
            <a:alphaModFix/>
          </a:blip>
          <a:stretch>
            <a:fillRect/>
          </a:stretch>
        </p:blipFill>
        <p:spPr>
          <a:xfrm>
            <a:off x="2469538" y="1376725"/>
            <a:ext cx="1806350" cy="3634100"/>
          </a:xfrm>
          <a:prstGeom prst="rect">
            <a:avLst/>
          </a:prstGeom>
          <a:noFill/>
          <a:ln>
            <a:noFill/>
          </a:ln>
        </p:spPr>
      </p:pic>
      <p:pic>
        <p:nvPicPr>
          <p:cNvPr id="418" name="Google Shape;418;p33"/>
          <p:cNvPicPr preferRelativeResize="0"/>
          <p:nvPr/>
        </p:nvPicPr>
        <p:blipFill>
          <a:blip r:embed="rId5">
            <a:alphaModFix/>
          </a:blip>
          <a:stretch>
            <a:fillRect/>
          </a:stretch>
        </p:blipFill>
        <p:spPr>
          <a:xfrm>
            <a:off x="4903600" y="1376725"/>
            <a:ext cx="1806350" cy="3634100"/>
          </a:xfrm>
          <a:prstGeom prst="rect">
            <a:avLst/>
          </a:prstGeom>
          <a:noFill/>
          <a:ln>
            <a:noFill/>
          </a:ln>
        </p:spPr>
      </p:pic>
      <p:pic>
        <p:nvPicPr>
          <p:cNvPr id="419" name="Google Shape;419;p33"/>
          <p:cNvPicPr preferRelativeResize="0"/>
          <p:nvPr/>
        </p:nvPicPr>
        <p:blipFill>
          <a:blip r:embed="rId6">
            <a:alphaModFix/>
          </a:blip>
          <a:stretch>
            <a:fillRect/>
          </a:stretch>
        </p:blipFill>
        <p:spPr>
          <a:xfrm>
            <a:off x="7337650" y="1360225"/>
            <a:ext cx="1806350" cy="3667106"/>
          </a:xfrm>
          <a:prstGeom prst="rect">
            <a:avLst/>
          </a:prstGeom>
          <a:noFill/>
          <a:ln>
            <a:noFill/>
          </a:ln>
        </p:spPr>
      </p:pic>
      <p:sp>
        <p:nvSpPr>
          <p:cNvPr id="420" name="Google Shape;420;p33"/>
          <p:cNvSpPr txBox="1"/>
          <p:nvPr/>
        </p:nvSpPr>
        <p:spPr>
          <a:xfrm>
            <a:off x="617400" y="91850"/>
            <a:ext cx="8526600" cy="68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3000"/>
              <a:t>Ausgabe aller Videos mit Frames</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4"/>
          <p:cNvSpPr txBox="1">
            <a:spLocks noGrp="1"/>
          </p:cNvSpPr>
          <p:nvPr>
            <p:ph type="body" idx="1"/>
          </p:nvPr>
        </p:nvSpPr>
        <p:spPr>
          <a:xfrm>
            <a:off x="2906675" y="768450"/>
            <a:ext cx="5388000" cy="4278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de" sz="1600">
                <a:solidFill>
                  <a:srgbClr val="000000"/>
                </a:solidFill>
              </a:rPr>
              <a:t>Videos mit über 100 Bildern</a:t>
            </a:r>
            <a:endParaRPr sz="1600">
              <a:solidFill>
                <a:srgbClr val="000000"/>
              </a:solidFill>
            </a:endParaRPr>
          </a:p>
          <a:p>
            <a:pPr marL="457200" lvl="0" indent="-330200" algn="l" rtl="0">
              <a:spcBef>
                <a:spcPts val="0"/>
              </a:spcBef>
              <a:spcAft>
                <a:spcPts val="0"/>
              </a:spcAft>
              <a:buClr>
                <a:srgbClr val="000000"/>
              </a:buClr>
              <a:buSzPts val="1600"/>
              <a:buChar char="●"/>
            </a:pPr>
            <a:r>
              <a:rPr lang="de" sz="1600">
                <a:solidFill>
                  <a:srgbClr val="000000"/>
                </a:solidFill>
              </a:rPr>
              <a:t>Zeitlupe → längerer Sprung→ mehr Bilder</a:t>
            </a:r>
            <a:endParaRPr sz="1600">
              <a:solidFill>
                <a:srgbClr val="000000"/>
              </a:solidFill>
            </a:endParaRPr>
          </a:p>
          <a:p>
            <a:pPr marL="457200" lvl="0" indent="-330200" algn="l" rtl="0">
              <a:spcBef>
                <a:spcPts val="0"/>
              </a:spcBef>
              <a:spcAft>
                <a:spcPts val="0"/>
              </a:spcAft>
              <a:buClr>
                <a:srgbClr val="000000"/>
              </a:buClr>
              <a:buSzPts val="1600"/>
              <a:buChar char="●"/>
            </a:pPr>
            <a:r>
              <a:rPr lang="de" sz="1600">
                <a:solidFill>
                  <a:srgbClr val="000000"/>
                </a:solidFill>
              </a:rPr>
              <a:t>Aufnahmen außerhalb des Sprungs beinhaltet z.B. längere Federphasen, Anlaufen und Aufstieg</a:t>
            </a:r>
            <a:endParaRPr sz="1600">
              <a:solidFill>
                <a:srgbClr val="000000"/>
              </a:solidFill>
            </a:endParaRPr>
          </a:p>
          <a:p>
            <a:pPr marL="0" lvl="0" indent="0" algn="l" rtl="0">
              <a:spcBef>
                <a:spcPts val="1600"/>
              </a:spcBef>
              <a:spcAft>
                <a:spcPts val="0"/>
              </a:spcAft>
              <a:buNone/>
            </a:pPr>
            <a:r>
              <a:rPr lang="de" sz="1600" b="1">
                <a:solidFill>
                  <a:srgbClr val="000000"/>
                </a:solidFill>
              </a:rPr>
              <a:t>Lösung:</a:t>
            </a:r>
            <a:endParaRPr sz="1600" b="1">
              <a:solidFill>
                <a:srgbClr val="000000"/>
              </a:solidFill>
            </a:endParaRPr>
          </a:p>
          <a:p>
            <a:pPr marL="0" lvl="0" indent="0" algn="l" rtl="0">
              <a:spcBef>
                <a:spcPts val="1600"/>
              </a:spcBef>
              <a:spcAft>
                <a:spcPts val="0"/>
              </a:spcAft>
              <a:buNone/>
            </a:pPr>
            <a:r>
              <a:rPr lang="de" sz="1600">
                <a:solidFill>
                  <a:srgbClr val="000000"/>
                </a:solidFill>
              </a:rPr>
              <a:t>→ Bei Zeitlupen-Videos evtl. Reduzierung der Frameanzahl für kürzere Rechenzeiten. </a:t>
            </a:r>
            <a:endParaRPr sz="1600">
              <a:solidFill>
                <a:srgbClr val="000000"/>
              </a:solidFill>
            </a:endParaRPr>
          </a:p>
          <a:p>
            <a:pPr marL="0" lvl="0" indent="0" algn="l" rtl="0">
              <a:spcBef>
                <a:spcPts val="1600"/>
              </a:spcBef>
              <a:spcAft>
                <a:spcPts val="0"/>
              </a:spcAft>
              <a:buNone/>
            </a:pPr>
            <a:r>
              <a:rPr lang="de" sz="1600">
                <a:solidFill>
                  <a:srgbClr val="000000"/>
                </a:solidFill>
              </a:rPr>
              <a:t>→  Evtl. unrelevante Bilder eliminieren und Frames auf den Sprung reduzieren</a:t>
            </a:r>
            <a:endParaRPr sz="1600">
              <a:solidFill>
                <a:srgbClr val="000000"/>
              </a:solidFill>
            </a:endParaRPr>
          </a:p>
          <a:p>
            <a:pPr marL="0" lvl="0" indent="0" algn="l" rtl="0">
              <a:spcBef>
                <a:spcPts val="1600"/>
              </a:spcBef>
              <a:spcAft>
                <a:spcPts val="0"/>
              </a:spcAft>
              <a:buNone/>
            </a:pPr>
            <a:r>
              <a:rPr lang="de" sz="1600" b="1">
                <a:solidFill>
                  <a:srgbClr val="000000"/>
                </a:solidFill>
              </a:rPr>
              <a:t>Betroffen Side- und Front-Ansicht</a:t>
            </a:r>
            <a:endParaRPr sz="1600" b="1">
              <a:solidFill>
                <a:srgbClr val="000000"/>
              </a:solidFill>
            </a:endParaRPr>
          </a:p>
          <a:p>
            <a:pPr marL="457200" lvl="0" indent="0" algn="l" rtl="0">
              <a:spcBef>
                <a:spcPts val="1600"/>
              </a:spcBef>
              <a:spcAft>
                <a:spcPts val="1600"/>
              </a:spcAft>
              <a:buNone/>
            </a:pPr>
            <a:endParaRPr/>
          </a:p>
        </p:txBody>
      </p:sp>
      <p:pic>
        <p:nvPicPr>
          <p:cNvPr id="426" name="Google Shape;426;p34"/>
          <p:cNvPicPr preferRelativeResize="0"/>
          <p:nvPr/>
        </p:nvPicPr>
        <p:blipFill>
          <a:blip r:embed="rId3">
            <a:alphaModFix/>
          </a:blip>
          <a:stretch>
            <a:fillRect/>
          </a:stretch>
        </p:blipFill>
        <p:spPr>
          <a:xfrm>
            <a:off x="152400" y="228600"/>
            <a:ext cx="2085145" cy="483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Video 44: 192 Bilder (Side)</a:t>
            </a:r>
            <a:endParaRPr/>
          </a:p>
        </p:txBody>
      </p:sp>
      <p:pic>
        <p:nvPicPr>
          <p:cNvPr id="432" name="Google Shape;432;p35" title="_8Vy3dlHg2w_00044.mp4">
            <a:hlinkClick r:id="rId3"/>
          </p:cNvPr>
          <p:cNvPicPr preferRelativeResize="0"/>
          <p:nvPr/>
        </p:nvPicPr>
        <p:blipFill>
          <a:blip r:embed="rId4">
            <a:alphaModFix/>
          </a:blip>
          <a:stretch>
            <a:fillRect/>
          </a:stretch>
        </p:blipFill>
        <p:spPr>
          <a:xfrm>
            <a:off x="311700" y="1335425"/>
            <a:ext cx="4572000" cy="3429000"/>
          </a:xfrm>
          <a:prstGeom prst="rect">
            <a:avLst/>
          </a:prstGeom>
          <a:noFill/>
          <a:ln>
            <a:noFill/>
          </a:ln>
        </p:spPr>
      </p:pic>
      <p:sp>
        <p:nvSpPr>
          <p:cNvPr id="433" name="Google Shape;433;p35"/>
          <p:cNvSpPr txBox="1"/>
          <p:nvPr/>
        </p:nvSpPr>
        <p:spPr>
          <a:xfrm>
            <a:off x="5254100" y="1363025"/>
            <a:ext cx="3249600" cy="33738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Nunito"/>
              <a:buChar char="●"/>
            </a:pPr>
            <a:r>
              <a:rPr lang="de" sz="1600">
                <a:latin typeface="Nunito"/>
                <a:ea typeface="Nunito"/>
                <a:cs typeface="Nunito"/>
                <a:sym typeface="Nunito"/>
              </a:rPr>
              <a:t>Zwei verschiedene Kameraperspektiven (Vorbereitung und Sprung)</a:t>
            </a:r>
            <a:endParaRPr sz="1600">
              <a:latin typeface="Nunito"/>
              <a:ea typeface="Nunito"/>
              <a:cs typeface="Nunito"/>
              <a:sym typeface="Nunito"/>
            </a:endParaRPr>
          </a:p>
          <a:p>
            <a:pPr marL="0" lvl="0" indent="0" algn="l" rtl="0">
              <a:spcBef>
                <a:spcPts val="0"/>
              </a:spcBef>
              <a:spcAft>
                <a:spcPts val="0"/>
              </a:spcAft>
              <a:buNone/>
            </a:pPr>
            <a:endParaRPr sz="1600">
              <a:latin typeface="Nunito"/>
              <a:ea typeface="Nunito"/>
              <a:cs typeface="Nunito"/>
              <a:sym typeface="Nunito"/>
            </a:endParaRPr>
          </a:p>
          <a:p>
            <a:pPr marL="457200" lvl="0" indent="-330200" algn="l" rtl="0">
              <a:spcBef>
                <a:spcPts val="0"/>
              </a:spcBef>
              <a:spcAft>
                <a:spcPts val="0"/>
              </a:spcAft>
              <a:buSzPts val="1600"/>
              <a:buChar char="●"/>
            </a:pPr>
            <a:r>
              <a:rPr lang="de" sz="1600" b="1">
                <a:latin typeface="Nunito"/>
                <a:ea typeface="Nunito"/>
                <a:cs typeface="Nunito"/>
                <a:sym typeface="Nunito"/>
              </a:rPr>
              <a:t>Problem:</a:t>
            </a:r>
            <a:r>
              <a:rPr lang="de" sz="1600">
                <a:latin typeface="Nunito"/>
                <a:ea typeface="Nunito"/>
                <a:cs typeface="Nunito"/>
                <a:sym typeface="Nunito"/>
              </a:rPr>
              <a:t> Für den Algorithmus nicht eindeutige Aufnahmen erfasst</a:t>
            </a:r>
            <a:endParaRPr sz="1600">
              <a:latin typeface="Nunito"/>
              <a:ea typeface="Nunito"/>
              <a:cs typeface="Nunito"/>
              <a:sym typeface="Nunito"/>
            </a:endParaRPr>
          </a:p>
          <a:p>
            <a:pPr marL="457200" lvl="0" indent="-330200" algn="l" rtl="0">
              <a:spcBef>
                <a:spcPts val="0"/>
              </a:spcBef>
              <a:spcAft>
                <a:spcPts val="0"/>
              </a:spcAft>
              <a:buSzPts val="1600"/>
              <a:buChar char="●"/>
            </a:pPr>
            <a:r>
              <a:rPr lang="de" sz="1600" b="1">
                <a:latin typeface="Nunito"/>
                <a:ea typeface="Nunito"/>
                <a:cs typeface="Nunito"/>
                <a:sym typeface="Nunito"/>
              </a:rPr>
              <a:t>Lösung:</a:t>
            </a:r>
            <a:r>
              <a:rPr lang="de" sz="1600">
                <a:latin typeface="Nunito"/>
                <a:ea typeface="Nunito"/>
                <a:cs typeface="Nunito"/>
                <a:sym typeface="Nunito"/>
              </a:rPr>
              <a:t> Video löschen/ reduzieren</a:t>
            </a:r>
            <a:endParaRPr sz="1600">
              <a:latin typeface="Nunito"/>
              <a:ea typeface="Nunito"/>
              <a:cs typeface="Nunito"/>
              <a:sym typeface="Nunito"/>
            </a:endParaRPr>
          </a:p>
          <a:p>
            <a:pPr marL="457200" lvl="0" indent="0" algn="l" rtl="0">
              <a:spcBef>
                <a:spcPts val="0"/>
              </a:spcBef>
              <a:spcAft>
                <a:spcPts val="0"/>
              </a:spcAft>
              <a:buNone/>
            </a:pPr>
            <a:endParaRPr/>
          </a:p>
          <a:p>
            <a:pPr marL="45720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animEffect transition="in" filter="fade">
                                      <p:cBhvr>
                                        <p:cTn id="7" dur="1000"/>
                                        <p:tgtEl>
                                          <p:spTgt spid="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Video 61: 240 Bilder (Front)</a:t>
            </a:r>
            <a:endParaRPr/>
          </a:p>
        </p:txBody>
      </p:sp>
      <p:pic>
        <p:nvPicPr>
          <p:cNvPr id="439" name="Google Shape;439;p36" title="_8Vy3dlHg2w_00061.mp4">
            <a:hlinkClick r:id="rId3"/>
          </p:cNvPr>
          <p:cNvPicPr preferRelativeResize="0"/>
          <p:nvPr/>
        </p:nvPicPr>
        <p:blipFill>
          <a:blip r:embed="rId4">
            <a:alphaModFix/>
          </a:blip>
          <a:stretch>
            <a:fillRect/>
          </a:stretch>
        </p:blipFill>
        <p:spPr>
          <a:xfrm>
            <a:off x="304975" y="1322350"/>
            <a:ext cx="4572000" cy="3429000"/>
          </a:xfrm>
          <a:prstGeom prst="rect">
            <a:avLst/>
          </a:prstGeom>
          <a:noFill/>
          <a:ln>
            <a:noFill/>
          </a:ln>
        </p:spPr>
      </p:pic>
      <p:sp>
        <p:nvSpPr>
          <p:cNvPr id="440" name="Google Shape;440;p36"/>
          <p:cNvSpPr txBox="1"/>
          <p:nvPr/>
        </p:nvSpPr>
        <p:spPr>
          <a:xfrm>
            <a:off x="5327850" y="1349950"/>
            <a:ext cx="3336900" cy="33738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Nunito"/>
              <a:buChar char="●"/>
            </a:pPr>
            <a:r>
              <a:rPr lang="de" sz="1600">
                <a:latin typeface="Nunito"/>
                <a:ea typeface="Nunito"/>
                <a:cs typeface="Nunito"/>
                <a:sym typeface="Nunito"/>
              </a:rPr>
              <a:t>Zwei verschiedene Kameraperspektiven</a:t>
            </a:r>
            <a:endParaRPr sz="1600">
              <a:latin typeface="Nunito"/>
              <a:ea typeface="Nunito"/>
              <a:cs typeface="Nunito"/>
              <a:sym typeface="Nunito"/>
            </a:endParaRPr>
          </a:p>
          <a:p>
            <a:pPr marL="457200" lvl="0" indent="0" algn="l" rtl="0">
              <a:spcBef>
                <a:spcPts val="0"/>
              </a:spcBef>
              <a:spcAft>
                <a:spcPts val="0"/>
              </a:spcAft>
              <a:buNone/>
            </a:pPr>
            <a:endParaRPr sz="1600">
              <a:latin typeface="Nunito"/>
              <a:ea typeface="Nunito"/>
              <a:cs typeface="Nunito"/>
              <a:sym typeface="Nunito"/>
            </a:endParaRPr>
          </a:p>
          <a:p>
            <a:pPr marL="457200" lvl="0" indent="-330200" algn="l" rtl="0">
              <a:spcBef>
                <a:spcPts val="0"/>
              </a:spcBef>
              <a:spcAft>
                <a:spcPts val="0"/>
              </a:spcAft>
              <a:buSzPts val="1600"/>
              <a:buFont typeface="Nunito"/>
              <a:buChar char="●"/>
            </a:pPr>
            <a:r>
              <a:rPr lang="de" sz="1600">
                <a:latin typeface="Nunito"/>
                <a:ea typeface="Nunito"/>
                <a:cs typeface="Nunito"/>
                <a:sym typeface="Nunito"/>
              </a:rPr>
              <a:t>Anfang und Ende für den Algorithmus evtl. unrelevant</a:t>
            </a:r>
            <a:endParaRPr sz="1600">
              <a:latin typeface="Nunito"/>
              <a:ea typeface="Nunito"/>
              <a:cs typeface="Nunito"/>
              <a:sym typeface="Nunito"/>
            </a:endParaRPr>
          </a:p>
          <a:p>
            <a:pPr marL="457200" lvl="0" indent="0" algn="l" rtl="0">
              <a:spcBef>
                <a:spcPts val="0"/>
              </a:spcBef>
              <a:spcAft>
                <a:spcPts val="0"/>
              </a:spcAft>
              <a:buNone/>
            </a:pPr>
            <a:endParaRPr sz="1600">
              <a:latin typeface="Nunito"/>
              <a:ea typeface="Nunito"/>
              <a:cs typeface="Nunito"/>
              <a:sym typeface="Nunito"/>
            </a:endParaRPr>
          </a:p>
          <a:p>
            <a:pPr marL="457200" lvl="0" indent="-330200" algn="l" rtl="0">
              <a:spcBef>
                <a:spcPts val="0"/>
              </a:spcBef>
              <a:spcAft>
                <a:spcPts val="0"/>
              </a:spcAft>
              <a:buSzPts val="1600"/>
              <a:buChar char="●"/>
            </a:pPr>
            <a:r>
              <a:rPr lang="de" sz="1600" b="1">
                <a:latin typeface="Nunito"/>
                <a:ea typeface="Nunito"/>
                <a:cs typeface="Nunito"/>
                <a:sym typeface="Nunito"/>
              </a:rPr>
              <a:t>Problem:</a:t>
            </a:r>
            <a:r>
              <a:rPr lang="de" sz="1600">
                <a:latin typeface="Nunito"/>
                <a:ea typeface="Nunito"/>
                <a:cs typeface="Nunito"/>
                <a:sym typeface="Nunito"/>
              </a:rPr>
              <a:t>Zeitlupen-Funktion während des Sprungs erzeugt mehr Bilder</a:t>
            </a:r>
            <a:endParaRPr sz="1600">
              <a:latin typeface="Nunito"/>
              <a:ea typeface="Nunito"/>
              <a:cs typeface="Nunito"/>
              <a:sym typeface="Nunito"/>
            </a:endParaRPr>
          </a:p>
          <a:p>
            <a:pPr marL="0" lvl="0" indent="0" algn="l" rtl="0">
              <a:spcBef>
                <a:spcPts val="0"/>
              </a:spcBef>
              <a:spcAft>
                <a:spcPts val="0"/>
              </a:spcAft>
              <a:buNone/>
            </a:pPr>
            <a:endParaRPr sz="1600">
              <a:latin typeface="Nunito"/>
              <a:ea typeface="Nunito"/>
              <a:cs typeface="Nunito"/>
              <a:sym typeface="Nunito"/>
            </a:endParaRPr>
          </a:p>
          <a:p>
            <a:pPr marL="457200" lvl="0" indent="-330200" algn="l" rtl="0">
              <a:spcBef>
                <a:spcPts val="0"/>
              </a:spcBef>
              <a:spcAft>
                <a:spcPts val="0"/>
              </a:spcAft>
              <a:buSzPts val="1600"/>
              <a:buChar char="●"/>
            </a:pPr>
            <a:r>
              <a:rPr lang="de" sz="1600" b="1">
                <a:latin typeface="Nunito"/>
                <a:ea typeface="Nunito"/>
                <a:cs typeface="Nunito"/>
                <a:sym typeface="Nunito"/>
              </a:rPr>
              <a:t>Lösung:</a:t>
            </a:r>
            <a:r>
              <a:rPr lang="de" sz="1600">
                <a:latin typeface="Nunito"/>
                <a:ea typeface="Nunito"/>
                <a:cs typeface="Nunito"/>
                <a:sym typeface="Nunito"/>
              </a:rPr>
              <a:t> Video löschen/ reduzieren</a:t>
            </a:r>
            <a:endParaRPr sz="1600">
              <a:latin typeface="Nunito"/>
              <a:ea typeface="Nunito"/>
              <a:cs typeface="Nunito"/>
              <a:sym typeface="Nunito"/>
            </a:endParaRPr>
          </a:p>
          <a:p>
            <a:pPr marL="457200" lvl="0" indent="0" algn="l" rtl="0">
              <a:spcBef>
                <a:spcPts val="0"/>
              </a:spcBef>
              <a:spcAft>
                <a:spcPts val="0"/>
              </a:spcAft>
              <a:buNone/>
            </a:pPr>
            <a:endParaRPr/>
          </a:p>
          <a:p>
            <a:pPr marL="45720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9"/>
                                        </p:tgtEl>
                                        <p:attrNameLst>
                                          <p:attrName>style.visibility</p:attrName>
                                        </p:attrNameLst>
                                      </p:cBhvr>
                                      <p:to>
                                        <p:strVal val="visible"/>
                                      </p:to>
                                    </p:set>
                                    <p:animEffect transition="in" filter="fade">
                                      <p:cBhvr>
                                        <p:cTn id="7"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Viewpoint Variation</a:t>
            </a:r>
            <a:endParaRPr/>
          </a:p>
        </p:txBody>
      </p:sp>
      <p:sp>
        <p:nvSpPr>
          <p:cNvPr id="446" name="Google Shape;446;p37"/>
          <p:cNvSpPr txBox="1">
            <a:spLocks noGrp="1"/>
          </p:cNvSpPr>
          <p:nvPr>
            <p:ph type="body" idx="1"/>
          </p:nvPr>
        </p:nvSpPr>
        <p:spPr>
          <a:xfrm>
            <a:off x="4572000" y="1320675"/>
            <a:ext cx="4039500" cy="3571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de" sz="1600">
                <a:solidFill>
                  <a:srgbClr val="000000"/>
                </a:solidFill>
              </a:rPr>
              <a:t>Ein Objekt wird aus verschiedenen Blickwinkeln betrachtet</a:t>
            </a:r>
            <a:endParaRPr sz="1600">
              <a:solidFill>
                <a:srgbClr val="000000"/>
              </a:solidFill>
            </a:endParaRPr>
          </a:p>
          <a:p>
            <a:pPr marL="457200" lvl="0" indent="-317500" algn="l" rtl="0">
              <a:spcBef>
                <a:spcPts val="0"/>
              </a:spcBef>
              <a:spcAft>
                <a:spcPts val="0"/>
              </a:spcAft>
              <a:buClr>
                <a:srgbClr val="000000"/>
              </a:buClr>
              <a:buSzPts val="1400"/>
              <a:buChar char="●"/>
            </a:pPr>
            <a:r>
              <a:rPr lang="de" sz="1600" b="1">
                <a:solidFill>
                  <a:srgbClr val="000000"/>
                </a:solidFill>
              </a:rPr>
              <a:t>Problem:</a:t>
            </a:r>
            <a:r>
              <a:rPr lang="de" sz="1600">
                <a:solidFill>
                  <a:srgbClr val="000000"/>
                </a:solidFill>
              </a:rPr>
              <a:t> kann unterschiedlich aussehen</a:t>
            </a:r>
            <a:endParaRPr sz="1400">
              <a:solidFill>
                <a:srgbClr val="000000"/>
              </a:solidFill>
            </a:endParaRPr>
          </a:p>
          <a:p>
            <a:pPr marL="457200" lvl="0" indent="-330200" algn="l" rtl="0">
              <a:spcBef>
                <a:spcPts val="0"/>
              </a:spcBef>
              <a:spcAft>
                <a:spcPts val="0"/>
              </a:spcAft>
              <a:buClr>
                <a:srgbClr val="000000"/>
              </a:buClr>
              <a:buSzPts val="1600"/>
              <a:buChar char="●"/>
            </a:pPr>
            <a:r>
              <a:rPr lang="de" sz="1600" b="1">
                <a:solidFill>
                  <a:srgbClr val="000000"/>
                </a:solidFill>
              </a:rPr>
              <a:t>Bsp:</a:t>
            </a:r>
            <a:r>
              <a:rPr lang="de" sz="1600">
                <a:solidFill>
                  <a:srgbClr val="000000"/>
                </a:solidFill>
              </a:rPr>
              <a:t> Kamera schwenkt zum Springer (Verfolgung von Springer) → Pixeln/alle RGB Werte ändern sich</a:t>
            </a:r>
            <a:endParaRPr sz="1600">
              <a:solidFill>
                <a:srgbClr val="000000"/>
              </a:solidFill>
            </a:endParaRPr>
          </a:p>
          <a:p>
            <a:pPr marL="457200" lvl="0" indent="-330200" algn="l" rtl="0">
              <a:spcBef>
                <a:spcPts val="0"/>
              </a:spcBef>
              <a:spcAft>
                <a:spcPts val="0"/>
              </a:spcAft>
              <a:buClr>
                <a:srgbClr val="000000"/>
              </a:buClr>
              <a:buSzPts val="1600"/>
              <a:buChar char="●"/>
            </a:pPr>
            <a:r>
              <a:rPr lang="de" sz="1600" b="1">
                <a:solidFill>
                  <a:srgbClr val="000000"/>
                </a:solidFill>
              </a:rPr>
              <a:t>Betroffen alle Bilder in Trainingsdatensatz</a:t>
            </a:r>
            <a:endParaRPr sz="1600" b="1">
              <a:solidFill>
                <a:srgbClr val="000000"/>
              </a:solidFill>
            </a:endParaRPr>
          </a:p>
        </p:txBody>
      </p:sp>
      <p:pic>
        <p:nvPicPr>
          <p:cNvPr id="447" name="Google Shape;447;p37"/>
          <p:cNvPicPr preferRelativeResize="0"/>
          <p:nvPr/>
        </p:nvPicPr>
        <p:blipFill>
          <a:blip r:embed="rId3">
            <a:alphaModFix/>
          </a:blip>
          <a:stretch>
            <a:fillRect/>
          </a:stretch>
        </p:blipFill>
        <p:spPr>
          <a:xfrm>
            <a:off x="1147075" y="1320675"/>
            <a:ext cx="2930538" cy="1733224"/>
          </a:xfrm>
          <a:prstGeom prst="rect">
            <a:avLst/>
          </a:prstGeom>
          <a:noFill/>
          <a:ln>
            <a:noFill/>
          </a:ln>
        </p:spPr>
      </p:pic>
      <p:pic>
        <p:nvPicPr>
          <p:cNvPr id="448" name="Google Shape;448;p37"/>
          <p:cNvPicPr preferRelativeResize="0"/>
          <p:nvPr/>
        </p:nvPicPr>
        <p:blipFill>
          <a:blip r:embed="rId4">
            <a:alphaModFix/>
          </a:blip>
          <a:stretch>
            <a:fillRect/>
          </a:stretch>
        </p:blipFill>
        <p:spPr>
          <a:xfrm>
            <a:off x="1147071" y="3053900"/>
            <a:ext cx="2930550" cy="1733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Intraclass variation</a:t>
            </a:r>
            <a:endParaRPr/>
          </a:p>
        </p:txBody>
      </p:sp>
      <p:sp>
        <p:nvSpPr>
          <p:cNvPr id="454" name="Google Shape;454;p38"/>
          <p:cNvSpPr txBox="1">
            <a:spLocks noGrp="1"/>
          </p:cNvSpPr>
          <p:nvPr>
            <p:ph type="body" idx="1"/>
          </p:nvPr>
        </p:nvSpPr>
        <p:spPr>
          <a:xfrm>
            <a:off x="4434300" y="1428000"/>
            <a:ext cx="40917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de" sz="1600">
                <a:solidFill>
                  <a:srgbClr val="000000"/>
                </a:solidFill>
              </a:rPr>
              <a:t>Verschiedene Arten/Formen eines Objekts</a:t>
            </a:r>
            <a:endParaRPr sz="1600">
              <a:solidFill>
                <a:srgbClr val="000000"/>
              </a:solidFill>
            </a:endParaRPr>
          </a:p>
          <a:p>
            <a:pPr marL="457200" lvl="0" indent="-330200" algn="l" rtl="0">
              <a:spcBef>
                <a:spcPts val="0"/>
              </a:spcBef>
              <a:spcAft>
                <a:spcPts val="0"/>
              </a:spcAft>
              <a:buClr>
                <a:srgbClr val="000000"/>
              </a:buClr>
              <a:buSzPts val="1600"/>
              <a:buChar char="●"/>
            </a:pPr>
            <a:r>
              <a:rPr lang="de" sz="1600">
                <a:solidFill>
                  <a:srgbClr val="000000"/>
                </a:solidFill>
              </a:rPr>
              <a:t>Innerhalb der Klasse verändert sich das Objekt (Springer)</a:t>
            </a:r>
            <a:endParaRPr sz="1600">
              <a:solidFill>
                <a:srgbClr val="000000"/>
              </a:solidFill>
            </a:endParaRPr>
          </a:p>
          <a:p>
            <a:pPr marL="457200" lvl="0" indent="-330200" algn="l" rtl="0">
              <a:spcBef>
                <a:spcPts val="0"/>
              </a:spcBef>
              <a:spcAft>
                <a:spcPts val="0"/>
              </a:spcAft>
              <a:buClr>
                <a:srgbClr val="000000"/>
              </a:buClr>
              <a:buSzPts val="1600"/>
              <a:buChar char="●"/>
            </a:pPr>
            <a:r>
              <a:rPr lang="de" sz="1600" b="1">
                <a:solidFill>
                  <a:srgbClr val="000000"/>
                </a:solidFill>
              </a:rPr>
              <a:t>Problem:</a:t>
            </a:r>
            <a:r>
              <a:rPr lang="de" sz="1600">
                <a:solidFill>
                  <a:srgbClr val="000000"/>
                </a:solidFill>
              </a:rPr>
              <a:t> Objekt wird falsch klassifiziert</a:t>
            </a:r>
            <a:endParaRPr sz="1600">
              <a:solidFill>
                <a:srgbClr val="000000"/>
              </a:solidFill>
            </a:endParaRPr>
          </a:p>
          <a:p>
            <a:pPr marL="457200" lvl="0" indent="-330200" algn="l" rtl="0">
              <a:spcBef>
                <a:spcPts val="0"/>
              </a:spcBef>
              <a:spcAft>
                <a:spcPts val="0"/>
              </a:spcAft>
              <a:buClr>
                <a:srgbClr val="000000"/>
              </a:buClr>
              <a:buSzPts val="1600"/>
              <a:buChar char="●"/>
            </a:pPr>
            <a:r>
              <a:rPr lang="de" sz="1600" b="1">
                <a:solidFill>
                  <a:srgbClr val="000000"/>
                </a:solidFill>
              </a:rPr>
              <a:t>Bsp:</a:t>
            </a:r>
            <a:r>
              <a:rPr lang="de" sz="1600">
                <a:solidFill>
                  <a:srgbClr val="000000"/>
                </a:solidFill>
              </a:rPr>
              <a:t> Rote Badehose und schwarze Badehose </a:t>
            </a:r>
            <a:endParaRPr sz="1600">
              <a:solidFill>
                <a:srgbClr val="000000"/>
              </a:solidFill>
            </a:endParaRPr>
          </a:p>
        </p:txBody>
      </p:sp>
      <p:pic>
        <p:nvPicPr>
          <p:cNvPr id="455" name="Google Shape;455;p38"/>
          <p:cNvPicPr preferRelativeResize="0"/>
          <p:nvPr/>
        </p:nvPicPr>
        <p:blipFill>
          <a:blip r:embed="rId3">
            <a:alphaModFix/>
          </a:blip>
          <a:stretch>
            <a:fillRect/>
          </a:stretch>
        </p:blipFill>
        <p:spPr>
          <a:xfrm>
            <a:off x="1136375" y="3184721"/>
            <a:ext cx="2670476" cy="1998679"/>
          </a:xfrm>
          <a:prstGeom prst="rect">
            <a:avLst/>
          </a:prstGeom>
          <a:noFill/>
          <a:ln>
            <a:noFill/>
          </a:ln>
        </p:spPr>
      </p:pic>
      <p:pic>
        <p:nvPicPr>
          <p:cNvPr id="456" name="Google Shape;456;p38"/>
          <p:cNvPicPr preferRelativeResize="0"/>
          <p:nvPr/>
        </p:nvPicPr>
        <p:blipFill>
          <a:blip r:embed="rId4">
            <a:alphaModFix/>
          </a:blip>
          <a:stretch>
            <a:fillRect/>
          </a:stretch>
        </p:blipFill>
        <p:spPr>
          <a:xfrm>
            <a:off x="1136375" y="1315800"/>
            <a:ext cx="2643775" cy="1868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Illumination</a:t>
            </a:r>
            <a:endParaRPr/>
          </a:p>
        </p:txBody>
      </p:sp>
      <p:sp>
        <p:nvSpPr>
          <p:cNvPr id="462" name="Google Shape;462;p39"/>
          <p:cNvSpPr txBox="1">
            <a:spLocks noGrp="1"/>
          </p:cNvSpPr>
          <p:nvPr>
            <p:ph type="body" idx="1"/>
          </p:nvPr>
        </p:nvSpPr>
        <p:spPr>
          <a:xfrm>
            <a:off x="5110850" y="1152475"/>
            <a:ext cx="3969300" cy="3773400"/>
          </a:xfrm>
          <a:prstGeom prst="rect">
            <a:avLst/>
          </a:prstGeom>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Clr>
                <a:srgbClr val="000000"/>
              </a:buClr>
              <a:buSzPts val="1600"/>
              <a:buChar char="●"/>
            </a:pPr>
            <a:r>
              <a:rPr lang="de" sz="1600">
                <a:solidFill>
                  <a:srgbClr val="000000"/>
                </a:solidFill>
              </a:rPr>
              <a:t>Unterschiedliche Beleuchtung eines Objektes</a:t>
            </a:r>
            <a:endParaRPr sz="1600">
              <a:solidFill>
                <a:srgbClr val="000000"/>
              </a:solidFill>
            </a:endParaRPr>
          </a:p>
          <a:p>
            <a:pPr marL="457200" marR="0" lvl="0" indent="-330200" algn="l" rtl="0">
              <a:lnSpc>
                <a:spcPct val="115000"/>
              </a:lnSpc>
              <a:spcBef>
                <a:spcPts val="0"/>
              </a:spcBef>
              <a:spcAft>
                <a:spcPts val="0"/>
              </a:spcAft>
              <a:buClr>
                <a:srgbClr val="000000"/>
              </a:buClr>
              <a:buSzPts val="1600"/>
              <a:buChar char="●"/>
            </a:pPr>
            <a:r>
              <a:rPr lang="de" sz="1600" b="1">
                <a:solidFill>
                  <a:srgbClr val="000000"/>
                </a:solidFill>
              </a:rPr>
              <a:t>Problem: </a:t>
            </a:r>
            <a:r>
              <a:rPr lang="de" sz="1600">
                <a:solidFill>
                  <a:srgbClr val="000000"/>
                </a:solidFill>
              </a:rPr>
              <a:t>Objekte weisen unter verschiedenen Beleuchtungsbedingungen unterschiedliche Farben auf.</a:t>
            </a:r>
            <a:endParaRPr sz="1600">
              <a:solidFill>
                <a:srgbClr val="000000"/>
              </a:solidFill>
            </a:endParaRPr>
          </a:p>
          <a:p>
            <a:pPr marL="457200" marR="0" lvl="0" indent="-330200" algn="l" rtl="0">
              <a:lnSpc>
                <a:spcPct val="115000"/>
              </a:lnSpc>
              <a:spcBef>
                <a:spcPts val="0"/>
              </a:spcBef>
              <a:spcAft>
                <a:spcPts val="0"/>
              </a:spcAft>
              <a:buClr>
                <a:srgbClr val="000000"/>
              </a:buClr>
              <a:buSzPts val="1600"/>
              <a:buChar char="●"/>
            </a:pPr>
            <a:r>
              <a:rPr lang="de" sz="1600">
                <a:solidFill>
                  <a:srgbClr val="000000"/>
                </a:solidFill>
              </a:rPr>
              <a:t>durch die Beleuchtung von oben, wird die Objekterkennung erschwert</a:t>
            </a:r>
            <a:endParaRPr sz="1600">
              <a:solidFill>
                <a:srgbClr val="000000"/>
              </a:solidFill>
            </a:endParaRPr>
          </a:p>
          <a:p>
            <a:pPr marL="457200" marR="0" lvl="0" indent="-330200" algn="l" rtl="0">
              <a:lnSpc>
                <a:spcPct val="115000"/>
              </a:lnSpc>
              <a:spcBef>
                <a:spcPts val="0"/>
              </a:spcBef>
              <a:spcAft>
                <a:spcPts val="0"/>
              </a:spcAft>
              <a:buClr>
                <a:srgbClr val="000000"/>
              </a:buClr>
              <a:buSzPts val="1600"/>
              <a:buChar char="●"/>
            </a:pPr>
            <a:r>
              <a:rPr lang="de" sz="1600" b="1">
                <a:solidFill>
                  <a:srgbClr val="000000"/>
                </a:solidFill>
              </a:rPr>
              <a:t>Betroffen: Upwards-Ansichten</a:t>
            </a:r>
            <a:endParaRPr sz="1600" b="1">
              <a:solidFill>
                <a:srgbClr val="000000"/>
              </a:solidFill>
            </a:endParaRPr>
          </a:p>
        </p:txBody>
      </p:sp>
      <p:pic>
        <p:nvPicPr>
          <p:cNvPr id="463" name="Google Shape;463;p39"/>
          <p:cNvPicPr preferRelativeResize="0"/>
          <p:nvPr/>
        </p:nvPicPr>
        <p:blipFill>
          <a:blip r:embed="rId3">
            <a:alphaModFix/>
          </a:blip>
          <a:stretch>
            <a:fillRect/>
          </a:stretch>
        </p:blipFill>
        <p:spPr>
          <a:xfrm>
            <a:off x="186525" y="1301100"/>
            <a:ext cx="2646551" cy="1958500"/>
          </a:xfrm>
          <a:prstGeom prst="rect">
            <a:avLst/>
          </a:prstGeom>
          <a:noFill/>
          <a:ln>
            <a:noFill/>
          </a:ln>
        </p:spPr>
      </p:pic>
      <p:pic>
        <p:nvPicPr>
          <p:cNvPr id="464" name="Google Shape;464;p39"/>
          <p:cNvPicPr preferRelativeResize="0"/>
          <p:nvPr/>
        </p:nvPicPr>
        <p:blipFill>
          <a:blip r:embed="rId4">
            <a:alphaModFix/>
          </a:blip>
          <a:stretch>
            <a:fillRect/>
          </a:stretch>
        </p:blipFill>
        <p:spPr>
          <a:xfrm>
            <a:off x="186535" y="3232508"/>
            <a:ext cx="2596216" cy="1958492"/>
          </a:xfrm>
          <a:prstGeom prst="rect">
            <a:avLst/>
          </a:prstGeom>
          <a:noFill/>
          <a:ln>
            <a:noFill/>
          </a:ln>
        </p:spPr>
      </p:pic>
      <p:pic>
        <p:nvPicPr>
          <p:cNvPr id="465" name="Google Shape;465;p39"/>
          <p:cNvPicPr preferRelativeResize="0"/>
          <p:nvPr/>
        </p:nvPicPr>
        <p:blipFill>
          <a:blip r:embed="rId5">
            <a:alphaModFix/>
          </a:blip>
          <a:stretch>
            <a:fillRect/>
          </a:stretch>
        </p:blipFill>
        <p:spPr>
          <a:xfrm>
            <a:off x="2758775" y="2293575"/>
            <a:ext cx="2320400" cy="1927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Background Clutter</a:t>
            </a:r>
            <a:endParaRPr/>
          </a:p>
        </p:txBody>
      </p:sp>
      <p:sp>
        <p:nvSpPr>
          <p:cNvPr id="471" name="Google Shape;471;p40"/>
          <p:cNvSpPr txBox="1">
            <a:spLocks noGrp="1"/>
          </p:cNvSpPr>
          <p:nvPr>
            <p:ph type="body" idx="1"/>
          </p:nvPr>
        </p:nvSpPr>
        <p:spPr>
          <a:xfrm>
            <a:off x="4572000" y="1336675"/>
            <a:ext cx="42603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de" sz="1600">
                <a:solidFill>
                  <a:srgbClr val="000000"/>
                </a:solidFill>
              </a:rPr>
              <a:t>beschreibt eine Unordnung im Video bzw. Bild</a:t>
            </a:r>
            <a:endParaRPr sz="1600">
              <a:solidFill>
                <a:srgbClr val="000000"/>
              </a:solidFill>
            </a:endParaRPr>
          </a:p>
          <a:p>
            <a:pPr marL="457200" lvl="0" indent="-330200" algn="l" rtl="0">
              <a:spcBef>
                <a:spcPts val="0"/>
              </a:spcBef>
              <a:spcAft>
                <a:spcPts val="0"/>
              </a:spcAft>
              <a:buClr>
                <a:srgbClr val="000000"/>
              </a:buClr>
              <a:buSzPts val="1600"/>
              <a:buChar char="●"/>
            </a:pPr>
            <a:r>
              <a:rPr lang="de" sz="1600">
                <a:solidFill>
                  <a:srgbClr val="000000"/>
                </a:solidFill>
              </a:rPr>
              <a:t>erschwert dem Algorithmus den Springer zu finden</a:t>
            </a:r>
            <a:endParaRPr sz="1600">
              <a:solidFill>
                <a:srgbClr val="000000"/>
              </a:solidFill>
            </a:endParaRPr>
          </a:p>
          <a:p>
            <a:pPr marL="457200" lvl="0" indent="-330200" algn="l" rtl="0">
              <a:spcBef>
                <a:spcPts val="0"/>
              </a:spcBef>
              <a:spcAft>
                <a:spcPts val="0"/>
              </a:spcAft>
              <a:buClr>
                <a:srgbClr val="000000"/>
              </a:buClr>
              <a:buSzPts val="1600"/>
              <a:buChar char="●"/>
            </a:pPr>
            <a:r>
              <a:rPr lang="de" sz="1600">
                <a:solidFill>
                  <a:srgbClr val="000000"/>
                </a:solidFill>
              </a:rPr>
              <a:t>Hintergrund ist sehr bunt und hat viele Blauwerte</a:t>
            </a:r>
            <a:endParaRPr sz="1600">
              <a:solidFill>
                <a:srgbClr val="000000"/>
              </a:solidFill>
            </a:endParaRPr>
          </a:p>
          <a:p>
            <a:pPr marL="457200" lvl="0" indent="-330200" algn="l" rtl="0">
              <a:spcBef>
                <a:spcPts val="0"/>
              </a:spcBef>
              <a:spcAft>
                <a:spcPts val="0"/>
              </a:spcAft>
              <a:buClr>
                <a:srgbClr val="000000"/>
              </a:buClr>
              <a:buSzPts val="1600"/>
              <a:buChar char="●"/>
            </a:pPr>
            <a:r>
              <a:rPr lang="de" sz="1600">
                <a:solidFill>
                  <a:srgbClr val="000000"/>
                </a:solidFill>
              </a:rPr>
              <a:t>Plakat im Hintergrund zeigt ein ähnliches Objekt wie den Springer</a:t>
            </a:r>
            <a:endParaRPr sz="1600">
              <a:solidFill>
                <a:srgbClr val="000000"/>
              </a:solidFill>
            </a:endParaRPr>
          </a:p>
          <a:p>
            <a:pPr marL="0" lvl="0" indent="0" algn="l" rtl="0">
              <a:spcBef>
                <a:spcPts val="1600"/>
              </a:spcBef>
              <a:spcAft>
                <a:spcPts val="0"/>
              </a:spcAft>
              <a:buNone/>
            </a:pPr>
            <a:endParaRPr>
              <a:solidFill>
                <a:srgbClr val="000000"/>
              </a:solidFill>
            </a:endParaRPr>
          </a:p>
          <a:p>
            <a:pPr marL="457200" lvl="0" indent="0" algn="l" rtl="0">
              <a:spcBef>
                <a:spcPts val="1600"/>
              </a:spcBef>
              <a:spcAft>
                <a:spcPts val="1600"/>
              </a:spcAft>
              <a:buNone/>
            </a:pPr>
            <a:endParaRPr/>
          </a:p>
        </p:txBody>
      </p:sp>
      <p:pic>
        <p:nvPicPr>
          <p:cNvPr id="472" name="Google Shape;472;p40"/>
          <p:cNvPicPr preferRelativeResize="0"/>
          <p:nvPr/>
        </p:nvPicPr>
        <p:blipFill>
          <a:blip r:embed="rId3">
            <a:alphaModFix/>
          </a:blip>
          <a:stretch>
            <a:fillRect/>
          </a:stretch>
        </p:blipFill>
        <p:spPr>
          <a:xfrm>
            <a:off x="311700" y="1336675"/>
            <a:ext cx="4267200" cy="3200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Deformation</a:t>
            </a:r>
            <a:endParaRPr/>
          </a:p>
        </p:txBody>
      </p:sp>
      <p:sp>
        <p:nvSpPr>
          <p:cNvPr id="478" name="Google Shape;478;p41"/>
          <p:cNvSpPr txBox="1">
            <a:spLocks noGrp="1"/>
          </p:cNvSpPr>
          <p:nvPr>
            <p:ph type="body" idx="1"/>
          </p:nvPr>
        </p:nvSpPr>
        <p:spPr>
          <a:xfrm>
            <a:off x="4572000" y="1152475"/>
            <a:ext cx="42603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de" sz="1600">
                <a:solidFill>
                  <a:srgbClr val="000000"/>
                </a:solidFill>
              </a:rPr>
              <a:t>Während der Bewegung in der Luft nimmt der Springer verschiedene Körperhaltungen ein</a:t>
            </a:r>
            <a:endParaRPr sz="1600">
              <a:solidFill>
                <a:srgbClr val="000000"/>
              </a:solidFill>
            </a:endParaRPr>
          </a:p>
          <a:p>
            <a:pPr marL="457200" lvl="0" indent="-330200" algn="l" rtl="0">
              <a:spcBef>
                <a:spcPts val="0"/>
              </a:spcBef>
              <a:spcAft>
                <a:spcPts val="0"/>
              </a:spcAft>
              <a:buClr>
                <a:srgbClr val="000000"/>
              </a:buClr>
              <a:buSzPts val="1600"/>
              <a:buChar char="●"/>
            </a:pPr>
            <a:r>
              <a:rPr lang="de" sz="1600">
                <a:solidFill>
                  <a:srgbClr val="000000"/>
                </a:solidFill>
              </a:rPr>
              <a:t>Das zu erkennende Objekt ist auf den einzelnen Bildern unterschiedlich in Hinblick auf Größe und Struktur</a:t>
            </a:r>
            <a:endParaRPr sz="1600">
              <a:solidFill>
                <a:srgbClr val="000000"/>
              </a:solidFill>
            </a:endParaRPr>
          </a:p>
          <a:p>
            <a:pPr marL="457200" lvl="0" indent="-330200" algn="l" rtl="0">
              <a:spcBef>
                <a:spcPts val="0"/>
              </a:spcBef>
              <a:spcAft>
                <a:spcPts val="0"/>
              </a:spcAft>
              <a:buClr>
                <a:srgbClr val="000000"/>
              </a:buClr>
              <a:buSzPts val="1600"/>
              <a:buChar char="●"/>
            </a:pPr>
            <a:r>
              <a:rPr lang="de" sz="1600">
                <a:solidFill>
                  <a:srgbClr val="000000"/>
                </a:solidFill>
              </a:rPr>
              <a:t>schwieriger den deformierten Springer zu erkennen</a:t>
            </a:r>
            <a:endParaRPr sz="1600">
              <a:solidFill>
                <a:srgbClr val="000000"/>
              </a:solidFill>
            </a:endParaRPr>
          </a:p>
          <a:p>
            <a:pPr marL="457200" lvl="0" indent="-330200" algn="l" rtl="0">
              <a:spcBef>
                <a:spcPts val="0"/>
              </a:spcBef>
              <a:spcAft>
                <a:spcPts val="0"/>
              </a:spcAft>
              <a:buClr>
                <a:srgbClr val="000000"/>
              </a:buClr>
              <a:buSzPts val="1600"/>
              <a:buChar char="●"/>
            </a:pPr>
            <a:r>
              <a:rPr lang="de" sz="1600" b="1">
                <a:solidFill>
                  <a:srgbClr val="000000"/>
                </a:solidFill>
              </a:rPr>
              <a:t>Betroffen: Luftphase aller Videos</a:t>
            </a:r>
            <a:endParaRPr sz="1600" b="1">
              <a:solidFill>
                <a:srgbClr val="000000"/>
              </a:solidFill>
            </a:endParaRPr>
          </a:p>
        </p:txBody>
      </p:sp>
      <p:pic>
        <p:nvPicPr>
          <p:cNvPr id="479" name="Google Shape;479;p41"/>
          <p:cNvPicPr preferRelativeResize="0"/>
          <p:nvPr/>
        </p:nvPicPr>
        <p:blipFill>
          <a:blip r:embed="rId3">
            <a:alphaModFix/>
          </a:blip>
          <a:stretch>
            <a:fillRect/>
          </a:stretch>
        </p:blipFill>
        <p:spPr>
          <a:xfrm>
            <a:off x="184325" y="1322525"/>
            <a:ext cx="1991050" cy="1493275"/>
          </a:xfrm>
          <a:prstGeom prst="rect">
            <a:avLst/>
          </a:prstGeom>
          <a:noFill/>
          <a:ln>
            <a:noFill/>
          </a:ln>
        </p:spPr>
      </p:pic>
      <p:pic>
        <p:nvPicPr>
          <p:cNvPr id="480" name="Google Shape;480;p41"/>
          <p:cNvPicPr preferRelativeResize="0"/>
          <p:nvPr/>
        </p:nvPicPr>
        <p:blipFill>
          <a:blip r:embed="rId4">
            <a:alphaModFix/>
          </a:blip>
          <a:stretch>
            <a:fillRect/>
          </a:stretch>
        </p:blipFill>
        <p:spPr>
          <a:xfrm>
            <a:off x="2451925" y="1322525"/>
            <a:ext cx="1991034" cy="1493275"/>
          </a:xfrm>
          <a:prstGeom prst="rect">
            <a:avLst/>
          </a:prstGeom>
          <a:noFill/>
          <a:ln>
            <a:noFill/>
          </a:ln>
        </p:spPr>
      </p:pic>
      <p:pic>
        <p:nvPicPr>
          <p:cNvPr id="481" name="Google Shape;481;p41"/>
          <p:cNvPicPr preferRelativeResize="0"/>
          <p:nvPr/>
        </p:nvPicPr>
        <p:blipFill>
          <a:blip r:embed="rId5">
            <a:alphaModFix/>
          </a:blip>
          <a:stretch>
            <a:fillRect/>
          </a:stretch>
        </p:blipFill>
        <p:spPr>
          <a:xfrm>
            <a:off x="1485767" y="2968200"/>
            <a:ext cx="1991034" cy="1493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5"/>
          <p:cNvSpPr txBox="1">
            <a:spLocks noGrp="1"/>
          </p:cNvSpPr>
          <p:nvPr>
            <p:ph type="ctrTitle"/>
          </p:nvPr>
        </p:nvSpPr>
        <p:spPr>
          <a:xfrm>
            <a:off x="352108" y="1545450"/>
            <a:ext cx="8520600" cy="20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
              <a:t>Domain Exploration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Okklusion</a:t>
            </a:r>
            <a:endParaRPr/>
          </a:p>
        </p:txBody>
      </p:sp>
      <p:sp>
        <p:nvSpPr>
          <p:cNvPr id="487" name="Google Shape;487;p42"/>
          <p:cNvSpPr txBox="1">
            <a:spLocks noGrp="1"/>
          </p:cNvSpPr>
          <p:nvPr>
            <p:ph type="body" idx="1"/>
          </p:nvPr>
        </p:nvSpPr>
        <p:spPr>
          <a:xfrm>
            <a:off x="4572000" y="1329300"/>
            <a:ext cx="42603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de" sz="1600">
                <a:solidFill>
                  <a:srgbClr val="000000"/>
                </a:solidFill>
              </a:rPr>
              <a:t>analysiertes Objekt ist nicht vollständig zu sehen, sondern abgeschnitten </a:t>
            </a:r>
            <a:endParaRPr sz="1600">
              <a:solidFill>
                <a:srgbClr val="000000"/>
              </a:solidFill>
            </a:endParaRPr>
          </a:p>
          <a:p>
            <a:pPr marL="457200" lvl="0" indent="-330200" algn="l" rtl="0">
              <a:spcBef>
                <a:spcPts val="0"/>
              </a:spcBef>
              <a:spcAft>
                <a:spcPts val="0"/>
              </a:spcAft>
              <a:buClr>
                <a:srgbClr val="000000"/>
              </a:buClr>
              <a:buSzPts val="1600"/>
              <a:buChar char="●"/>
            </a:pPr>
            <a:r>
              <a:rPr lang="de" sz="1600">
                <a:solidFill>
                  <a:srgbClr val="000000"/>
                </a:solidFill>
              </a:rPr>
              <a:t>Abschneidung durch eingeschränktes Kamerafenster und Wasseroberfläche</a:t>
            </a:r>
            <a:endParaRPr sz="1600">
              <a:solidFill>
                <a:srgbClr val="000000"/>
              </a:solidFill>
            </a:endParaRPr>
          </a:p>
          <a:p>
            <a:pPr marL="457200" lvl="0" indent="-330200" algn="l" rtl="0">
              <a:spcBef>
                <a:spcPts val="0"/>
              </a:spcBef>
              <a:spcAft>
                <a:spcPts val="0"/>
              </a:spcAft>
              <a:buClr>
                <a:srgbClr val="000000"/>
              </a:buClr>
              <a:buSzPts val="1600"/>
              <a:buChar char="●"/>
            </a:pPr>
            <a:r>
              <a:rPr lang="de" sz="1600">
                <a:solidFill>
                  <a:srgbClr val="000000"/>
                </a:solidFill>
              </a:rPr>
              <a:t>Springer kann nicht komplett erfasst werden</a:t>
            </a:r>
            <a:endParaRPr sz="1600">
              <a:solidFill>
                <a:srgbClr val="000000"/>
              </a:solidFill>
            </a:endParaRPr>
          </a:p>
          <a:p>
            <a:pPr marL="457200" lvl="0" indent="-330200" algn="l" rtl="0">
              <a:spcBef>
                <a:spcPts val="0"/>
              </a:spcBef>
              <a:spcAft>
                <a:spcPts val="0"/>
              </a:spcAft>
              <a:buClr>
                <a:srgbClr val="000000"/>
              </a:buClr>
              <a:buSzPts val="1600"/>
              <a:buChar char="●"/>
            </a:pPr>
            <a:r>
              <a:rPr lang="de" sz="1600" b="1">
                <a:solidFill>
                  <a:srgbClr val="000000"/>
                </a:solidFill>
              </a:rPr>
              <a:t>Betroffen: alle Videos mit Ausnahme von Upwards</a:t>
            </a:r>
            <a:r>
              <a:rPr lang="de" sz="1600"/>
              <a:t> </a:t>
            </a:r>
            <a:endParaRPr sz="1600"/>
          </a:p>
          <a:p>
            <a:pPr marL="457200" lvl="0" indent="0" algn="l" rtl="0">
              <a:spcBef>
                <a:spcPts val="1600"/>
              </a:spcBef>
              <a:spcAft>
                <a:spcPts val="1600"/>
              </a:spcAft>
              <a:buNone/>
            </a:pPr>
            <a:endParaRPr/>
          </a:p>
        </p:txBody>
      </p:sp>
      <p:pic>
        <p:nvPicPr>
          <p:cNvPr id="488" name="Google Shape;488;p42"/>
          <p:cNvPicPr preferRelativeResize="0"/>
          <p:nvPr/>
        </p:nvPicPr>
        <p:blipFill>
          <a:blip r:embed="rId3">
            <a:alphaModFix/>
          </a:blip>
          <a:stretch>
            <a:fillRect/>
          </a:stretch>
        </p:blipFill>
        <p:spPr>
          <a:xfrm>
            <a:off x="78650" y="1329288"/>
            <a:ext cx="2102325" cy="1576750"/>
          </a:xfrm>
          <a:prstGeom prst="rect">
            <a:avLst/>
          </a:prstGeom>
          <a:noFill/>
          <a:ln>
            <a:noFill/>
          </a:ln>
        </p:spPr>
      </p:pic>
      <p:pic>
        <p:nvPicPr>
          <p:cNvPr id="489" name="Google Shape;489;p42"/>
          <p:cNvPicPr preferRelativeResize="0"/>
          <p:nvPr/>
        </p:nvPicPr>
        <p:blipFill>
          <a:blip r:embed="rId4">
            <a:alphaModFix/>
          </a:blip>
          <a:stretch>
            <a:fillRect/>
          </a:stretch>
        </p:blipFill>
        <p:spPr>
          <a:xfrm>
            <a:off x="2362200" y="1329288"/>
            <a:ext cx="2102325" cy="1576751"/>
          </a:xfrm>
          <a:prstGeom prst="rect">
            <a:avLst/>
          </a:prstGeom>
          <a:noFill/>
          <a:ln>
            <a:noFill/>
          </a:ln>
        </p:spPr>
      </p:pic>
      <p:pic>
        <p:nvPicPr>
          <p:cNvPr id="490" name="Google Shape;490;p42"/>
          <p:cNvPicPr preferRelativeResize="0"/>
          <p:nvPr/>
        </p:nvPicPr>
        <p:blipFill>
          <a:blip r:embed="rId5">
            <a:alphaModFix/>
          </a:blip>
          <a:stretch>
            <a:fillRect/>
          </a:stretch>
        </p:blipFill>
        <p:spPr>
          <a:xfrm>
            <a:off x="1263200" y="3144525"/>
            <a:ext cx="2102325" cy="157673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Unschärfe</a:t>
            </a:r>
            <a:endParaRPr/>
          </a:p>
        </p:txBody>
      </p:sp>
      <p:sp>
        <p:nvSpPr>
          <p:cNvPr id="496" name="Google Shape;496;p43"/>
          <p:cNvSpPr txBox="1">
            <a:spLocks noGrp="1"/>
          </p:cNvSpPr>
          <p:nvPr>
            <p:ph type="body" idx="1"/>
          </p:nvPr>
        </p:nvSpPr>
        <p:spPr>
          <a:xfrm>
            <a:off x="4572000" y="1152475"/>
            <a:ext cx="42603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de" sz="1600"/>
              <a:t>schnelle Bewegungen innerhalb des Videos führen zu unscharfen Bildern </a:t>
            </a:r>
            <a:endParaRPr sz="1600"/>
          </a:p>
          <a:p>
            <a:pPr marL="457200" lvl="0" indent="-330200" algn="l" rtl="0">
              <a:spcBef>
                <a:spcPts val="0"/>
              </a:spcBef>
              <a:spcAft>
                <a:spcPts val="0"/>
              </a:spcAft>
              <a:buSzPts val="1600"/>
              <a:buChar char="●"/>
            </a:pPr>
            <a:r>
              <a:rPr lang="de" sz="1600"/>
              <a:t>Das Objekt ist verzerrt und verschwommen mit den Bereichen um sich herum </a:t>
            </a:r>
            <a:endParaRPr sz="1600"/>
          </a:p>
          <a:p>
            <a:pPr marL="457200" lvl="0" indent="-330200" algn="l" rtl="0">
              <a:spcBef>
                <a:spcPts val="0"/>
              </a:spcBef>
              <a:spcAft>
                <a:spcPts val="0"/>
              </a:spcAft>
              <a:buSzPts val="1600"/>
              <a:buChar char="●"/>
            </a:pPr>
            <a:r>
              <a:rPr lang="de" sz="1600"/>
              <a:t>erschwert Wahrnehmung </a:t>
            </a:r>
            <a:endParaRPr sz="1600"/>
          </a:p>
          <a:p>
            <a:pPr marL="457200" lvl="0" indent="-330200" algn="l" rtl="0">
              <a:spcBef>
                <a:spcPts val="0"/>
              </a:spcBef>
              <a:spcAft>
                <a:spcPts val="0"/>
              </a:spcAft>
              <a:buSzPts val="1600"/>
              <a:buChar char="●"/>
            </a:pPr>
            <a:r>
              <a:rPr lang="de" sz="1600" b="1">
                <a:solidFill>
                  <a:srgbClr val="000000"/>
                </a:solidFill>
              </a:rPr>
              <a:t>Betroffen: Alle Videos mit einer geringer Frameanzahl (Unter 60 Frames)</a:t>
            </a:r>
            <a:endParaRPr sz="1600">
              <a:solidFill>
                <a:srgbClr val="000000"/>
              </a:solidFill>
            </a:endParaRPr>
          </a:p>
        </p:txBody>
      </p:sp>
      <p:pic>
        <p:nvPicPr>
          <p:cNvPr id="497" name="Google Shape;497;p43"/>
          <p:cNvPicPr preferRelativeResize="0"/>
          <p:nvPr/>
        </p:nvPicPr>
        <p:blipFill>
          <a:blip r:embed="rId3">
            <a:alphaModFix/>
          </a:blip>
          <a:stretch>
            <a:fillRect/>
          </a:stretch>
        </p:blipFill>
        <p:spPr>
          <a:xfrm>
            <a:off x="219525" y="1381075"/>
            <a:ext cx="4267200" cy="3200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4"/>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
              <a:t>Data Selection</a:t>
            </a:r>
            <a:endParaRPr/>
          </a:p>
        </p:txBody>
      </p:sp>
      <p:sp>
        <p:nvSpPr>
          <p:cNvPr id="503" name="Google Shape;503;p44"/>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Agenda</a:t>
            </a:r>
            <a:endParaRPr/>
          </a:p>
        </p:txBody>
      </p:sp>
      <p:sp>
        <p:nvSpPr>
          <p:cNvPr id="509" name="Google Shape;509;p45"/>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de" sz="1800"/>
              <a:t>Data Preprocessing</a:t>
            </a:r>
            <a:endParaRPr sz="1800"/>
          </a:p>
          <a:p>
            <a:pPr marL="457200" lvl="0" indent="-342900" algn="l" rtl="0">
              <a:spcBef>
                <a:spcPts val="0"/>
              </a:spcBef>
              <a:spcAft>
                <a:spcPts val="0"/>
              </a:spcAft>
              <a:buSzPts val="1800"/>
              <a:buChar char="●"/>
            </a:pPr>
            <a:r>
              <a:rPr lang="de" sz="1800"/>
              <a:t>Modeling</a:t>
            </a:r>
            <a:endParaRPr sz="1800"/>
          </a:p>
          <a:p>
            <a:pPr marL="457200" lvl="0" indent="-342900" algn="l" rtl="0">
              <a:spcBef>
                <a:spcPts val="0"/>
              </a:spcBef>
              <a:spcAft>
                <a:spcPts val="0"/>
              </a:spcAft>
              <a:buSzPts val="1800"/>
              <a:buChar char="●"/>
            </a:pPr>
            <a:r>
              <a:rPr lang="de" sz="1800"/>
              <a:t>Testing</a:t>
            </a:r>
            <a:endParaRPr sz="1800"/>
          </a:p>
          <a:p>
            <a:pPr marL="457200" lvl="0" indent="-342900" algn="l" rtl="0">
              <a:spcBef>
                <a:spcPts val="0"/>
              </a:spcBef>
              <a:spcAft>
                <a:spcPts val="0"/>
              </a:spcAft>
              <a:buSzPts val="1800"/>
              <a:buChar char="●"/>
            </a:pPr>
            <a:r>
              <a:rPr lang="de" sz="1800"/>
              <a:t>Zusammenfassung</a:t>
            </a:r>
            <a:endParaRPr sz="1800"/>
          </a:p>
          <a:p>
            <a:pPr marL="457200" lvl="0" indent="-342900" algn="l" rtl="0">
              <a:spcBef>
                <a:spcPts val="0"/>
              </a:spcBef>
              <a:spcAft>
                <a:spcPts val="0"/>
              </a:spcAft>
              <a:buSzPts val="1800"/>
              <a:buChar char="●"/>
            </a:pPr>
            <a:r>
              <a:rPr lang="de" sz="1800"/>
              <a:t>Praxistest</a:t>
            </a:r>
            <a:endParaRPr sz="1800"/>
          </a:p>
          <a:p>
            <a:pPr marL="457200" lvl="0" indent="-342900" algn="l" rtl="0">
              <a:spcBef>
                <a:spcPts val="0"/>
              </a:spcBef>
              <a:spcAft>
                <a:spcPts val="0"/>
              </a:spcAft>
              <a:buSzPts val="1800"/>
              <a:buChar char="●"/>
            </a:pPr>
            <a:r>
              <a:rPr lang="de" sz="1800"/>
              <a:t>Feststellung</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Data Preprocessing</a:t>
            </a:r>
            <a:endParaRPr/>
          </a:p>
        </p:txBody>
      </p:sp>
      <p:pic>
        <p:nvPicPr>
          <p:cNvPr id="515" name="Google Shape;515;p46"/>
          <p:cNvPicPr preferRelativeResize="0"/>
          <p:nvPr/>
        </p:nvPicPr>
        <p:blipFill>
          <a:blip r:embed="rId3">
            <a:alphaModFix/>
          </a:blip>
          <a:stretch>
            <a:fillRect/>
          </a:stretch>
        </p:blipFill>
        <p:spPr>
          <a:xfrm>
            <a:off x="590150" y="1655450"/>
            <a:ext cx="2379225" cy="2244675"/>
          </a:xfrm>
          <a:prstGeom prst="rect">
            <a:avLst/>
          </a:prstGeom>
          <a:noFill/>
          <a:ln w="9525" cap="flat" cmpd="sng">
            <a:solidFill>
              <a:schemeClr val="dk2"/>
            </a:solidFill>
            <a:prstDash val="solid"/>
            <a:round/>
            <a:headEnd type="none" w="sm" len="sm"/>
            <a:tailEnd type="none" w="sm" len="sm"/>
          </a:ln>
        </p:spPr>
      </p:pic>
      <p:pic>
        <p:nvPicPr>
          <p:cNvPr id="516" name="Google Shape;516;p46"/>
          <p:cNvPicPr preferRelativeResize="0"/>
          <p:nvPr/>
        </p:nvPicPr>
        <p:blipFill>
          <a:blip r:embed="rId4">
            <a:alphaModFix/>
          </a:blip>
          <a:stretch>
            <a:fillRect/>
          </a:stretch>
        </p:blipFill>
        <p:spPr>
          <a:xfrm>
            <a:off x="6775475" y="898063"/>
            <a:ext cx="2100895" cy="2244675"/>
          </a:xfrm>
          <a:prstGeom prst="rect">
            <a:avLst/>
          </a:prstGeom>
          <a:noFill/>
          <a:ln w="9525" cap="flat" cmpd="sng">
            <a:solidFill>
              <a:schemeClr val="dk2"/>
            </a:solidFill>
            <a:prstDash val="solid"/>
            <a:round/>
            <a:headEnd type="none" w="sm" len="sm"/>
            <a:tailEnd type="none" w="sm" len="sm"/>
          </a:ln>
        </p:spPr>
      </p:pic>
      <p:cxnSp>
        <p:nvCxnSpPr>
          <p:cNvPr id="517" name="Google Shape;517;p46"/>
          <p:cNvCxnSpPr/>
          <p:nvPr/>
        </p:nvCxnSpPr>
        <p:spPr>
          <a:xfrm>
            <a:off x="3060975" y="2706725"/>
            <a:ext cx="299100" cy="0"/>
          </a:xfrm>
          <a:prstGeom prst="straightConnector1">
            <a:avLst/>
          </a:prstGeom>
          <a:noFill/>
          <a:ln w="9525" cap="flat" cmpd="sng">
            <a:solidFill>
              <a:schemeClr val="dk2"/>
            </a:solidFill>
            <a:prstDash val="solid"/>
            <a:round/>
            <a:headEnd type="none" w="med" len="med"/>
            <a:tailEnd type="triangle" w="med" len="med"/>
          </a:ln>
        </p:spPr>
      </p:cxnSp>
      <p:cxnSp>
        <p:nvCxnSpPr>
          <p:cNvPr id="518" name="Google Shape;518;p46"/>
          <p:cNvCxnSpPr/>
          <p:nvPr/>
        </p:nvCxnSpPr>
        <p:spPr>
          <a:xfrm>
            <a:off x="6412150" y="2706725"/>
            <a:ext cx="299100" cy="0"/>
          </a:xfrm>
          <a:prstGeom prst="straightConnector1">
            <a:avLst/>
          </a:prstGeom>
          <a:noFill/>
          <a:ln w="9525" cap="flat" cmpd="sng">
            <a:solidFill>
              <a:schemeClr val="dk2"/>
            </a:solidFill>
            <a:prstDash val="solid"/>
            <a:round/>
            <a:headEnd type="none" w="med" len="med"/>
            <a:tailEnd type="triangle" w="med" len="med"/>
          </a:ln>
        </p:spPr>
      </p:cxnSp>
      <p:pic>
        <p:nvPicPr>
          <p:cNvPr id="519" name="Google Shape;519;p46"/>
          <p:cNvPicPr preferRelativeResize="0"/>
          <p:nvPr/>
        </p:nvPicPr>
        <p:blipFill>
          <a:blip r:embed="rId5">
            <a:alphaModFix/>
          </a:blip>
          <a:stretch>
            <a:fillRect/>
          </a:stretch>
        </p:blipFill>
        <p:spPr>
          <a:xfrm>
            <a:off x="3399325" y="1936675"/>
            <a:ext cx="2948588" cy="1527121"/>
          </a:xfrm>
          <a:prstGeom prst="rect">
            <a:avLst/>
          </a:prstGeom>
          <a:noFill/>
          <a:ln w="9525" cap="flat" cmpd="sng">
            <a:solidFill>
              <a:schemeClr val="dk2"/>
            </a:solidFill>
            <a:prstDash val="solid"/>
            <a:round/>
            <a:headEnd type="none" w="sm" len="sm"/>
            <a:tailEnd type="none" w="sm" len="sm"/>
          </a:ln>
        </p:spPr>
      </p:pic>
      <p:sp>
        <p:nvSpPr>
          <p:cNvPr id="520" name="Google Shape;520;p46"/>
          <p:cNvSpPr txBox="1"/>
          <p:nvPr/>
        </p:nvSpPr>
        <p:spPr>
          <a:xfrm>
            <a:off x="3560375" y="3900125"/>
            <a:ext cx="2626500" cy="49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de" sz="1800">
                <a:latin typeface="Nunito"/>
                <a:ea typeface="Nunito"/>
                <a:cs typeface="Nunito"/>
                <a:sym typeface="Nunito"/>
              </a:rPr>
              <a:t>Training- und Testdaten</a:t>
            </a:r>
            <a:endParaRPr sz="1800">
              <a:latin typeface="Nunito"/>
              <a:ea typeface="Nunito"/>
              <a:cs typeface="Nunito"/>
              <a:sym typeface="Nunito"/>
            </a:endParaRPr>
          </a:p>
        </p:txBody>
      </p:sp>
      <p:pic>
        <p:nvPicPr>
          <p:cNvPr id="521" name="Google Shape;521;p46"/>
          <p:cNvPicPr preferRelativeResize="0"/>
          <p:nvPr/>
        </p:nvPicPr>
        <p:blipFill>
          <a:blip r:embed="rId6">
            <a:alphaModFix/>
          </a:blip>
          <a:stretch>
            <a:fillRect/>
          </a:stretch>
        </p:blipFill>
        <p:spPr>
          <a:xfrm>
            <a:off x="6775475" y="2118163"/>
            <a:ext cx="2100900" cy="2539349"/>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Modeling</a:t>
            </a:r>
            <a:endParaRPr/>
          </a:p>
        </p:txBody>
      </p:sp>
      <p:sp>
        <p:nvSpPr>
          <p:cNvPr id="527" name="Google Shape;527;p47"/>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de" sz="1600" b="1"/>
              <a:t>Farbschema</a:t>
            </a:r>
            <a:endParaRPr sz="1600" b="1"/>
          </a:p>
          <a:p>
            <a:pPr marL="914400" lvl="1" indent="-317500" algn="l" rtl="0">
              <a:spcBef>
                <a:spcPts val="0"/>
              </a:spcBef>
              <a:spcAft>
                <a:spcPts val="0"/>
              </a:spcAft>
              <a:buSzPts val="1400"/>
              <a:buChar char="○"/>
            </a:pPr>
            <a:r>
              <a:rPr lang="de" sz="1400"/>
              <a:t>Ergebnisse</a:t>
            </a:r>
            <a:endParaRPr sz="1400"/>
          </a:p>
          <a:p>
            <a:pPr marL="457200" lvl="0" indent="-330200" algn="l" rtl="0">
              <a:spcBef>
                <a:spcPts val="0"/>
              </a:spcBef>
              <a:spcAft>
                <a:spcPts val="0"/>
              </a:spcAft>
              <a:buSzPts val="1600"/>
              <a:buChar char="●"/>
            </a:pPr>
            <a:r>
              <a:rPr lang="de" sz="1600" b="1"/>
              <a:t>Pixelgröße</a:t>
            </a:r>
            <a:endParaRPr sz="1600" b="1"/>
          </a:p>
          <a:p>
            <a:pPr marL="914400" lvl="1" indent="-317500" algn="l" rtl="0">
              <a:spcBef>
                <a:spcPts val="0"/>
              </a:spcBef>
              <a:spcAft>
                <a:spcPts val="0"/>
              </a:spcAft>
              <a:buSzPts val="1400"/>
              <a:buChar char="○"/>
            </a:pPr>
            <a:r>
              <a:rPr lang="de" sz="1400"/>
              <a:t>Ergebnisse</a:t>
            </a:r>
            <a:endParaRPr sz="1400"/>
          </a:p>
          <a:p>
            <a:pPr marL="457200" lvl="0" indent="-330200" algn="l" rtl="0">
              <a:spcBef>
                <a:spcPts val="0"/>
              </a:spcBef>
              <a:spcAft>
                <a:spcPts val="0"/>
              </a:spcAft>
              <a:buSzPts val="1600"/>
              <a:buChar char="●"/>
            </a:pPr>
            <a:r>
              <a:rPr lang="de" sz="1600" b="1"/>
              <a:t>Layer (Modellarchitektur)</a:t>
            </a:r>
            <a:endParaRPr sz="1600" b="1"/>
          </a:p>
          <a:p>
            <a:pPr marL="914400" lvl="1" indent="-317500" algn="l" rtl="0">
              <a:spcBef>
                <a:spcPts val="0"/>
              </a:spcBef>
              <a:spcAft>
                <a:spcPts val="0"/>
              </a:spcAft>
              <a:buSzPts val="1400"/>
              <a:buChar char="○"/>
            </a:pPr>
            <a:r>
              <a:rPr lang="de" sz="1400"/>
              <a:t>Ergebnisse</a:t>
            </a:r>
            <a:endParaRPr sz="1400"/>
          </a:p>
          <a:p>
            <a:pPr marL="457200" lvl="0" indent="-330200" algn="l" rtl="0">
              <a:spcBef>
                <a:spcPts val="0"/>
              </a:spcBef>
              <a:spcAft>
                <a:spcPts val="0"/>
              </a:spcAft>
              <a:buSzPts val="1600"/>
              <a:buChar char="●"/>
            </a:pPr>
            <a:r>
              <a:rPr lang="de" sz="1600" b="1"/>
              <a:t>Epochen</a:t>
            </a:r>
            <a:endParaRPr sz="1600" b="1"/>
          </a:p>
          <a:p>
            <a:pPr marL="914400" lvl="1" indent="-317500" algn="l" rtl="0">
              <a:spcBef>
                <a:spcPts val="0"/>
              </a:spcBef>
              <a:spcAft>
                <a:spcPts val="0"/>
              </a:spcAft>
              <a:buSzPts val="1400"/>
              <a:buChar char="○"/>
            </a:pPr>
            <a:r>
              <a:rPr lang="de" sz="1400"/>
              <a:t>Ergebnisse</a:t>
            </a:r>
            <a:endParaRPr sz="1400"/>
          </a:p>
          <a:p>
            <a:pPr marL="457200" lvl="0" indent="-330200" algn="l" rtl="0">
              <a:spcBef>
                <a:spcPts val="0"/>
              </a:spcBef>
              <a:spcAft>
                <a:spcPts val="0"/>
              </a:spcAft>
              <a:buSzPts val="1600"/>
              <a:buChar char="●"/>
            </a:pPr>
            <a:r>
              <a:rPr lang="de" sz="1600" b="1"/>
              <a:t>Ergebniszusammenfassung</a:t>
            </a:r>
            <a:endParaRPr sz="1600" b="1"/>
          </a:p>
          <a:p>
            <a:pPr marL="0" lvl="0" indent="0" algn="l" rtl="0">
              <a:spcBef>
                <a:spcPts val="1600"/>
              </a:spcBef>
              <a:spcAft>
                <a:spcPts val="1600"/>
              </a:spcAft>
              <a:buNone/>
            </a:pPr>
            <a:endParaRPr sz="1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Modeling - Farbschema</a:t>
            </a:r>
            <a:endParaRPr/>
          </a:p>
        </p:txBody>
      </p:sp>
      <p:pic>
        <p:nvPicPr>
          <p:cNvPr id="533" name="Google Shape;533;p48"/>
          <p:cNvPicPr preferRelativeResize="0"/>
          <p:nvPr/>
        </p:nvPicPr>
        <p:blipFill>
          <a:blip r:embed="rId3">
            <a:alphaModFix/>
          </a:blip>
          <a:stretch>
            <a:fillRect/>
          </a:stretch>
        </p:blipFill>
        <p:spPr>
          <a:xfrm>
            <a:off x="4950950" y="1666688"/>
            <a:ext cx="2933700" cy="2933700"/>
          </a:xfrm>
          <a:prstGeom prst="rect">
            <a:avLst/>
          </a:prstGeom>
          <a:noFill/>
          <a:ln>
            <a:noFill/>
          </a:ln>
        </p:spPr>
      </p:pic>
      <p:pic>
        <p:nvPicPr>
          <p:cNvPr id="534" name="Google Shape;534;p48"/>
          <p:cNvPicPr preferRelativeResize="0"/>
          <p:nvPr/>
        </p:nvPicPr>
        <p:blipFill>
          <a:blip r:embed="rId4">
            <a:alphaModFix/>
          </a:blip>
          <a:stretch>
            <a:fillRect/>
          </a:stretch>
        </p:blipFill>
        <p:spPr>
          <a:xfrm>
            <a:off x="1159200" y="1671438"/>
            <a:ext cx="2905125" cy="2924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Modeling - Farbschema - Ergebnisse</a:t>
            </a:r>
            <a:endParaRPr/>
          </a:p>
        </p:txBody>
      </p:sp>
      <p:pic>
        <p:nvPicPr>
          <p:cNvPr id="540" name="Google Shape;540;p49"/>
          <p:cNvPicPr preferRelativeResize="0"/>
          <p:nvPr/>
        </p:nvPicPr>
        <p:blipFill>
          <a:blip r:embed="rId3">
            <a:alphaModFix/>
          </a:blip>
          <a:stretch>
            <a:fillRect/>
          </a:stretch>
        </p:blipFill>
        <p:spPr>
          <a:xfrm>
            <a:off x="2096413" y="1597863"/>
            <a:ext cx="5038725" cy="3114675"/>
          </a:xfrm>
          <a:prstGeom prst="rect">
            <a:avLst/>
          </a:prstGeom>
          <a:noFill/>
          <a:ln>
            <a:noFill/>
          </a:ln>
        </p:spPr>
      </p:pic>
      <p:pic>
        <p:nvPicPr>
          <p:cNvPr id="541" name="Google Shape;541;p49"/>
          <p:cNvPicPr preferRelativeResize="0"/>
          <p:nvPr/>
        </p:nvPicPr>
        <p:blipFill>
          <a:blip r:embed="rId4">
            <a:alphaModFix/>
          </a:blip>
          <a:stretch>
            <a:fillRect/>
          </a:stretch>
        </p:blipFill>
        <p:spPr>
          <a:xfrm>
            <a:off x="2986850" y="2997950"/>
            <a:ext cx="393150" cy="314525"/>
          </a:xfrm>
          <a:prstGeom prst="rect">
            <a:avLst/>
          </a:prstGeom>
          <a:noFill/>
          <a:ln>
            <a:noFill/>
          </a:ln>
        </p:spPr>
      </p:pic>
      <p:pic>
        <p:nvPicPr>
          <p:cNvPr id="542" name="Google Shape;542;p49"/>
          <p:cNvPicPr preferRelativeResize="0"/>
          <p:nvPr/>
        </p:nvPicPr>
        <p:blipFill>
          <a:blip r:embed="rId5">
            <a:alphaModFix/>
          </a:blip>
          <a:stretch>
            <a:fillRect/>
          </a:stretch>
        </p:blipFill>
        <p:spPr>
          <a:xfrm>
            <a:off x="3380000" y="1713250"/>
            <a:ext cx="393150" cy="323771"/>
          </a:xfrm>
          <a:prstGeom prst="rect">
            <a:avLst/>
          </a:prstGeom>
          <a:noFill/>
          <a:ln>
            <a:noFill/>
          </a:ln>
        </p:spPr>
      </p:pic>
      <p:pic>
        <p:nvPicPr>
          <p:cNvPr id="543" name="Google Shape;543;p49"/>
          <p:cNvPicPr preferRelativeResize="0"/>
          <p:nvPr/>
        </p:nvPicPr>
        <p:blipFill>
          <a:blip r:embed="rId6">
            <a:alphaModFix/>
          </a:blip>
          <a:stretch>
            <a:fillRect/>
          </a:stretch>
        </p:blipFill>
        <p:spPr>
          <a:xfrm>
            <a:off x="4223950" y="2757550"/>
            <a:ext cx="348058" cy="323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Modeling - Pixelgröße</a:t>
            </a:r>
            <a:endParaRPr/>
          </a:p>
        </p:txBody>
      </p:sp>
      <p:pic>
        <p:nvPicPr>
          <p:cNvPr id="549" name="Google Shape;549;p50"/>
          <p:cNvPicPr preferRelativeResize="0"/>
          <p:nvPr/>
        </p:nvPicPr>
        <p:blipFill>
          <a:blip r:embed="rId3">
            <a:alphaModFix/>
          </a:blip>
          <a:stretch>
            <a:fillRect/>
          </a:stretch>
        </p:blipFill>
        <p:spPr>
          <a:xfrm>
            <a:off x="2435950" y="1290650"/>
            <a:ext cx="1992550" cy="1797200"/>
          </a:xfrm>
          <a:prstGeom prst="rect">
            <a:avLst/>
          </a:prstGeom>
          <a:noFill/>
          <a:ln>
            <a:noFill/>
          </a:ln>
        </p:spPr>
      </p:pic>
      <p:pic>
        <p:nvPicPr>
          <p:cNvPr id="550" name="Google Shape;550;p50"/>
          <p:cNvPicPr preferRelativeResize="0"/>
          <p:nvPr/>
        </p:nvPicPr>
        <p:blipFill>
          <a:blip r:embed="rId4">
            <a:alphaModFix/>
          </a:blip>
          <a:stretch>
            <a:fillRect/>
          </a:stretch>
        </p:blipFill>
        <p:spPr>
          <a:xfrm>
            <a:off x="2435950" y="3115863"/>
            <a:ext cx="2023050" cy="1831322"/>
          </a:xfrm>
          <a:prstGeom prst="rect">
            <a:avLst/>
          </a:prstGeom>
          <a:noFill/>
          <a:ln>
            <a:noFill/>
          </a:ln>
        </p:spPr>
      </p:pic>
      <p:pic>
        <p:nvPicPr>
          <p:cNvPr id="551" name="Google Shape;551;p50"/>
          <p:cNvPicPr preferRelativeResize="0"/>
          <p:nvPr/>
        </p:nvPicPr>
        <p:blipFill>
          <a:blip r:embed="rId5">
            <a:alphaModFix/>
          </a:blip>
          <a:stretch>
            <a:fillRect/>
          </a:stretch>
        </p:blipFill>
        <p:spPr>
          <a:xfrm>
            <a:off x="6341750" y="1290651"/>
            <a:ext cx="1992550" cy="1798477"/>
          </a:xfrm>
          <a:prstGeom prst="rect">
            <a:avLst/>
          </a:prstGeom>
          <a:noFill/>
          <a:ln>
            <a:noFill/>
          </a:ln>
        </p:spPr>
      </p:pic>
      <p:pic>
        <p:nvPicPr>
          <p:cNvPr id="552" name="Google Shape;552;p50"/>
          <p:cNvPicPr preferRelativeResize="0"/>
          <p:nvPr/>
        </p:nvPicPr>
        <p:blipFill>
          <a:blip r:embed="rId6">
            <a:alphaModFix/>
          </a:blip>
          <a:stretch>
            <a:fillRect/>
          </a:stretch>
        </p:blipFill>
        <p:spPr>
          <a:xfrm>
            <a:off x="6341750" y="3087851"/>
            <a:ext cx="1992550" cy="1776789"/>
          </a:xfrm>
          <a:prstGeom prst="rect">
            <a:avLst/>
          </a:prstGeom>
          <a:noFill/>
          <a:ln>
            <a:noFill/>
          </a:ln>
        </p:spPr>
      </p:pic>
      <p:sp>
        <p:nvSpPr>
          <p:cNvPr id="553" name="Google Shape;553;p50"/>
          <p:cNvSpPr txBox="1"/>
          <p:nvPr/>
        </p:nvSpPr>
        <p:spPr>
          <a:xfrm>
            <a:off x="1582450" y="1944150"/>
            <a:ext cx="853500" cy="49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a:latin typeface="Nunito"/>
                <a:ea typeface="Nunito"/>
                <a:cs typeface="Nunito"/>
                <a:sym typeface="Nunito"/>
              </a:rPr>
              <a:t>28 x 28</a:t>
            </a:r>
            <a:endParaRPr>
              <a:latin typeface="Nunito"/>
              <a:ea typeface="Nunito"/>
              <a:cs typeface="Nunito"/>
              <a:sym typeface="Nunito"/>
            </a:endParaRPr>
          </a:p>
        </p:txBody>
      </p:sp>
      <p:sp>
        <p:nvSpPr>
          <p:cNvPr id="554" name="Google Shape;554;p50"/>
          <p:cNvSpPr txBox="1"/>
          <p:nvPr/>
        </p:nvSpPr>
        <p:spPr>
          <a:xfrm>
            <a:off x="1582450" y="3786413"/>
            <a:ext cx="853500" cy="49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a:latin typeface="Nunito"/>
                <a:ea typeface="Nunito"/>
                <a:cs typeface="Nunito"/>
                <a:sym typeface="Nunito"/>
              </a:rPr>
              <a:t>32 x 32</a:t>
            </a:r>
            <a:endParaRPr>
              <a:latin typeface="Nunito"/>
              <a:ea typeface="Nunito"/>
              <a:cs typeface="Nunito"/>
              <a:sym typeface="Nunito"/>
            </a:endParaRPr>
          </a:p>
        </p:txBody>
      </p:sp>
      <p:sp>
        <p:nvSpPr>
          <p:cNvPr id="555" name="Google Shape;555;p50"/>
          <p:cNvSpPr txBox="1"/>
          <p:nvPr/>
        </p:nvSpPr>
        <p:spPr>
          <a:xfrm>
            <a:off x="5488250" y="1944138"/>
            <a:ext cx="853500" cy="49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a:latin typeface="Nunito"/>
                <a:ea typeface="Nunito"/>
                <a:cs typeface="Nunito"/>
                <a:sym typeface="Nunito"/>
              </a:rPr>
              <a:t>64 x 64</a:t>
            </a:r>
            <a:endParaRPr>
              <a:latin typeface="Nunito"/>
              <a:ea typeface="Nunito"/>
              <a:cs typeface="Nunito"/>
              <a:sym typeface="Nunito"/>
            </a:endParaRPr>
          </a:p>
        </p:txBody>
      </p:sp>
      <p:sp>
        <p:nvSpPr>
          <p:cNvPr id="556" name="Google Shape;556;p50"/>
          <p:cNvSpPr txBox="1"/>
          <p:nvPr/>
        </p:nvSpPr>
        <p:spPr>
          <a:xfrm>
            <a:off x="5311300" y="3786425"/>
            <a:ext cx="1030500" cy="49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a:latin typeface="Nunito"/>
                <a:ea typeface="Nunito"/>
                <a:cs typeface="Nunito"/>
                <a:sym typeface="Nunito"/>
              </a:rPr>
              <a:t>128 x 128</a:t>
            </a:r>
            <a:endParaRPr>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5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Modeling - Pixelgröße - Ergebnisse</a:t>
            </a:r>
            <a:endParaRPr/>
          </a:p>
        </p:txBody>
      </p:sp>
      <p:sp>
        <p:nvSpPr>
          <p:cNvPr id="562" name="Google Shape;562;p51"/>
          <p:cNvSpPr txBox="1">
            <a:spLocks noGrp="1"/>
          </p:cNvSpPr>
          <p:nvPr>
            <p:ph type="body" idx="1"/>
          </p:nvPr>
        </p:nvSpPr>
        <p:spPr>
          <a:xfrm>
            <a:off x="1303800" y="1990050"/>
            <a:ext cx="7030500" cy="3153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de" b="1"/>
              <a:t>28: </a:t>
            </a:r>
            <a:endParaRPr b="1"/>
          </a:p>
          <a:p>
            <a:pPr marL="457200" lvl="0" indent="0" algn="l" rtl="0">
              <a:spcBef>
                <a:spcPts val="1600"/>
              </a:spcBef>
              <a:spcAft>
                <a:spcPts val="0"/>
              </a:spcAft>
              <a:buNone/>
            </a:pPr>
            <a:endParaRPr b="1"/>
          </a:p>
          <a:p>
            <a:pPr marL="457200" lvl="0" indent="-311150" algn="l" rtl="0">
              <a:spcBef>
                <a:spcPts val="1600"/>
              </a:spcBef>
              <a:spcAft>
                <a:spcPts val="0"/>
              </a:spcAft>
              <a:buSzPts val="1300"/>
              <a:buChar char="-"/>
            </a:pPr>
            <a:r>
              <a:rPr lang="de" b="1"/>
              <a:t>32:</a:t>
            </a:r>
            <a:endParaRPr b="1"/>
          </a:p>
          <a:p>
            <a:pPr marL="457200" lvl="0" indent="0" algn="l" rtl="0">
              <a:spcBef>
                <a:spcPts val="1600"/>
              </a:spcBef>
              <a:spcAft>
                <a:spcPts val="0"/>
              </a:spcAft>
              <a:buNone/>
            </a:pPr>
            <a:endParaRPr b="1"/>
          </a:p>
          <a:p>
            <a:pPr marL="457200" lvl="0" indent="-311150" algn="l" rtl="0">
              <a:spcBef>
                <a:spcPts val="1600"/>
              </a:spcBef>
              <a:spcAft>
                <a:spcPts val="0"/>
              </a:spcAft>
              <a:buSzPts val="1300"/>
              <a:buChar char="-"/>
            </a:pPr>
            <a:r>
              <a:rPr lang="de" b="1"/>
              <a:t>64:</a:t>
            </a:r>
            <a:endParaRPr b="1"/>
          </a:p>
          <a:p>
            <a:pPr marL="457200" lvl="0" indent="0" algn="l" rtl="0">
              <a:spcBef>
                <a:spcPts val="1600"/>
              </a:spcBef>
              <a:spcAft>
                <a:spcPts val="0"/>
              </a:spcAft>
              <a:buNone/>
            </a:pPr>
            <a:endParaRPr b="1"/>
          </a:p>
          <a:p>
            <a:pPr marL="457200" lvl="0" indent="-311150" algn="l" rtl="0">
              <a:spcBef>
                <a:spcPts val="1600"/>
              </a:spcBef>
              <a:spcAft>
                <a:spcPts val="0"/>
              </a:spcAft>
              <a:buSzPts val="1300"/>
              <a:buChar char="-"/>
            </a:pPr>
            <a:r>
              <a:rPr lang="de" b="1"/>
              <a:t>128:</a:t>
            </a:r>
            <a:endParaRPr b="1"/>
          </a:p>
        </p:txBody>
      </p:sp>
      <p:pic>
        <p:nvPicPr>
          <p:cNvPr id="563" name="Google Shape;563;p51"/>
          <p:cNvPicPr preferRelativeResize="0"/>
          <p:nvPr/>
        </p:nvPicPr>
        <p:blipFill>
          <a:blip r:embed="rId3">
            <a:alphaModFix/>
          </a:blip>
          <a:stretch>
            <a:fillRect/>
          </a:stretch>
        </p:blipFill>
        <p:spPr>
          <a:xfrm>
            <a:off x="2494325" y="2063875"/>
            <a:ext cx="5674874" cy="293775"/>
          </a:xfrm>
          <a:prstGeom prst="rect">
            <a:avLst/>
          </a:prstGeom>
          <a:noFill/>
          <a:ln>
            <a:noFill/>
          </a:ln>
        </p:spPr>
      </p:pic>
      <p:pic>
        <p:nvPicPr>
          <p:cNvPr id="564" name="Google Shape;564;p51"/>
          <p:cNvPicPr preferRelativeResize="0"/>
          <p:nvPr/>
        </p:nvPicPr>
        <p:blipFill>
          <a:blip r:embed="rId4">
            <a:alphaModFix/>
          </a:blip>
          <a:stretch>
            <a:fillRect/>
          </a:stretch>
        </p:blipFill>
        <p:spPr>
          <a:xfrm>
            <a:off x="2494325" y="2895600"/>
            <a:ext cx="5504125" cy="293775"/>
          </a:xfrm>
          <a:prstGeom prst="rect">
            <a:avLst/>
          </a:prstGeom>
          <a:noFill/>
          <a:ln>
            <a:noFill/>
          </a:ln>
        </p:spPr>
      </p:pic>
      <p:pic>
        <p:nvPicPr>
          <p:cNvPr id="565" name="Google Shape;565;p51"/>
          <p:cNvPicPr preferRelativeResize="0"/>
          <p:nvPr/>
        </p:nvPicPr>
        <p:blipFill>
          <a:blip r:embed="rId5">
            <a:alphaModFix/>
          </a:blip>
          <a:stretch>
            <a:fillRect/>
          </a:stretch>
        </p:blipFill>
        <p:spPr>
          <a:xfrm>
            <a:off x="2494325" y="3763775"/>
            <a:ext cx="5587375" cy="293775"/>
          </a:xfrm>
          <a:prstGeom prst="rect">
            <a:avLst/>
          </a:prstGeom>
          <a:noFill/>
          <a:ln>
            <a:noFill/>
          </a:ln>
        </p:spPr>
      </p:pic>
      <p:pic>
        <p:nvPicPr>
          <p:cNvPr id="566" name="Google Shape;566;p51"/>
          <p:cNvPicPr preferRelativeResize="0"/>
          <p:nvPr/>
        </p:nvPicPr>
        <p:blipFill>
          <a:blip r:embed="rId6">
            <a:alphaModFix/>
          </a:blip>
          <a:stretch>
            <a:fillRect/>
          </a:stretch>
        </p:blipFill>
        <p:spPr>
          <a:xfrm>
            <a:off x="2452700" y="4595500"/>
            <a:ext cx="5587375" cy="293775"/>
          </a:xfrm>
          <a:prstGeom prst="rect">
            <a:avLst/>
          </a:prstGeom>
          <a:noFill/>
          <a:ln>
            <a:noFill/>
          </a:ln>
        </p:spPr>
      </p:pic>
      <p:sp>
        <p:nvSpPr>
          <p:cNvPr id="567" name="Google Shape;567;p51"/>
          <p:cNvSpPr/>
          <p:nvPr/>
        </p:nvSpPr>
        <p:spPr>
          <a:xfrm>
            <a:off x="6580750" y="3761200"/>
            <a:ext cx="1006800" cy="2625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RESOUND: Towards Action Recognition without Representation Bias</a:t>
            </a:r>
            <a:endParaRPr/>
          </a:p>
        </p:txBody>
      </p:sp>
      <p:sp>
        <p:nvSpPr>
          <p:cNvPr id="295" name="Google Shape;295;p16"/>
          <p:cNvSpPr txBox="1">
            <a:spLocks noGrp="1"/>
          </p:cNvSpPr>
          <p:nvPr>
            <p:ph type="body" idx="1"/>
          </p:nvPr>
        </p:nvSpPr>
        <p:spPr>
          <a:xfrm>
            <a:off x="517275" y="1735350"/>
            <a:ext cx="7817100" cy="3284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de" sz="1200"/>
              <a:t>2 Biases die ein Ergebnis und Interpretation beeinflussen können,dataset- und representation bias</a:t>
            </a:r>
            <a:endParaRPr sz="1200"/>
          </a:p>
          <a:p>
            <a:pPr marL="914400" lvl="1" indent="-292100" algn="l" rtl="0">
              <a:spcBef>
                <a:spcPts val="0"/>
              </a:spcBef>
              <a:spcAft>
                <a:spcPts val="0"/>
              </a:spcAft>
              <a:buSzPts val="1000"/>
              <a:buChar char="○"/>
            </a:pPr>
            <a:r>
              <a:rPr lang="de" sz="1000"/>
              <a:t>Dataset-Bias wenn der Datensatz den Anwendungsfall nicht genau repräsentiert </a:t>
            </a:r>
            <a:endParaRPr sz="1000"/>
          </a:p>
          <a:p>
            <a:pPr marL="914400" lvl="1" indent="-292100" algn="l" rtl="0">
              <a:spcBef>
                <a:spcPts val="0"/>
              </a:spcBef>
              <a:spcAft>
                <a:spcPts val="0"/>
              </a:spcAft>
              <a:buSzPts val="1000"/>
              <a:buChar char="○"/>
            </a:pPr>
            <a:r>
              <a:rPr lang="de" sz="1000"/>
              <a:t>Representation-Bias: wenn eine stichprobe eine Grundgesamthat falsch definiert</a:t>
            </a:r>
            <a:endParaRPr sz="1000"/>
          </a:p>
          <a:p>
            <a:pPr marL="457200" lvl="0" indent="-304800" algn="l" rtl="0">
              <a:spcBef>
                <a:spcPts val="0"/>
              </a:spcBef>
              <a:spcAft>
                <a:spcPts val="0"/>
              </a:spcAft>
              <a:buSzPts val="1200"/>
              <a:buChar char="●"/>
            </a:pPr>
            <a:r>
              <a:rPr lang="de" sz="1200"/>
              <a:t>Kalibrierung der Datensätze ist notwendig</a:t>
            </a:r>
            <a:endParaRPr sz="1200"/>
          </a:p>
          <a:p>
            <a:pPr marL="457200" lvl="0" indent="-304800" algn="l" rtl="0">
              <a:spcBef>
                <a:spcPts val="0"/>
              </a:spcBef>
              <a:spcAft>
                <a:spcPts val="0"/>
              </a:spcAft>
              <a:buSzPts val="1200"/>
              <a:buChar char="●"/>
            </a:pPr>
            <a:r>
              <a:rPr lang="de" sz="1200"/>
              <a:t>Schwerpunkt auf Verzerrungen vorhandener Datensätze: Objekte, Szenen und Personen </a:t>
            </a:r>
            <a:endParaRPr sz="1200"/>
          </a:p>
          <a:p>
            <a:pPr marL="457200" lvl="0" indent="-304800" algn="l" rtl="0">
              <a:spcBef>
                <a:spcPts val="0"/>
              </a:spcBef>
              <a:spcAft>
                <a:spcPts val="0"/>
              </a:spcAft>
              <a:buSzPts val="1200"/>
              <a:buChar char="●"/>
            </a:pPr>
            <a:r>
              <a:rPr lang="de" sz="1200"/>
              <a:t>Konkludierend für Dömane Wettbewerbs- Wasserspringen und dem Datensatz Diving48</a:t>
            </a:r>
            <a:endParaRPr sz="1200"/>
          </a:p>
          <a:p>
            <a:pPr marL="457200" lvl="0" indent="-304800" algn="l" rtl="0">
              <a:spcBef>
                <a:spcPts val="0"/>
              </a:spcBef>
              <a:spcAft>
                <a:spcPts val="0"/>
              </a:spcAft>
              <a:buSzPts val="1200"/>
              <a:buChar char="●"/>
            </a:pPr>
            <a:r>
              <a:rPr lang="de" sz="1200"/>
              <a:t>Warum? </a:t>
            </a:r>
            <a:endParaRPr sz="1200"/>
          </a:p>
          <a:p>
            <a:pPr marL="914400" lvl="1" indent="-292100" algn="l" rtl="0">
              <a:spcBef>
                <a:spcPts val="0"/>
              </a:spcBef>
              <a:spcAft>
                <a:spcPts val="0"/>
              </a:spcAft>
              <a:buSzPts val="1000"/>
              <a:buChar char="○"/>
            </a:pPr>
            <a:r>
              <a:rPr lang="de" sz="1000"/>
              <a:t>Endliche Anzahl an Sprungklassen, eindeutig definiert durch FINA </a:t>
            </a:r>
            <a:endParaRPr sz="1000"/>
          </a:p>
          <a:p>
            <a:pPr marL="914400" lvl="1" indent="-292100" algn="l" rtl="0">
              <a:spcBef>
                <a:spcPts val="0"/>
              </a:spcBef>
              <a:spcAft>
                <a:spcPts val="0"/>
              </a:spcAft>
              <a:buSzPts val="1000"/>
              <a:buChar char="○"/>
            </a:pPr>
            <a:r>
              <a:rPr lang="de" sz="1000"/>
              <a:t>Sprünge unterscheiden sich in subtilen Komponenten bekannt als Element, an denen die Springer bewertet werden, Subset 48 Sprünge wurden selektiert da einige Sprünge selten performed  werden </a:t>
            </a:r>
            <a:endParaRPr sz="1000"/>
          </a:p>
          <a:p>
            <a:pPr marL="914400" lvl="1" indent="-292100" algn="l" rtl="0">
              <a:spcBef>
                <a:spcPts val="0"/>
              </a:spcBef>
              <a:spcAft>
                <a:spcPts val="0"/>
              </a:spcAft>
              <a:buSzPts val="1000"/>
              <a:buChar char="○"/>
            </a:pPr>
            <a:r>
              <a:rPr lang="de" sz="1000"/>
              <a:t>Wassersprünge weisen viel weniger biases auf als andere Szenen, die Aktionserkennungen verwenden</a:t>
            </a:r>
            <a:endParaRPr sz="1000"/>
          </a:p>
          <a:p>
            <a:pPr marL="1371600" lvl="2" indent="-292100" algn="l" rtl="0">
              <a:spcBef>
                <a:spcPts val="0"/>
              </a:spcBef>
              <a:spcAft>
                <a:spcPts val="0"/>
              </a:spcAft>
              <a:buSzPts val="1000"/>
              <a:buChar char="■"/>
            </a:pPr>
            <a:r>
              <a:rPr lang="de" sz="1000"/>
              <a:t>Unterschiedliche Taucher pro Wettkampf,</a:t>
            </a:r>
            <a:endParaRPr sz="1000"/>
          </a:p>
          <a:p>
            <a:pPr marL="1371600" lvl="2" indent="-292100" algn="l" rtl="0">
              <a:spcBef>
                <a:spcPts val="0"/>
              </a:spcBef>
              <a:spcAft>
                <a:spcPts val="0"/>
              </a:spcAft>
              <a:buSzPts val="1000"/>
              <a:buChar char="■"/>
            </a:pPr>
            <a:r>
              <a:rPr lang="de" sz="1000"/>
              <a:t>keine Hintergrundobjekte die die Tauchklasse vorsagen</a:t>
            </a:r>
            <a:endParaRPr sz="1000"/>
          </a:p>
          <a:p>
            <a:pPr marL="1371600" lvl="2" indent="-292100" algn="l" rtl="0">
              <a:spcBef>
                <a:spcPts val="0"/>
              </a:spcBef>
              <a:spcAft>
                <a:spcPts val="0"/>
              </a:spcAft>
              <a:buSzPts val="1000"/>
              <a:buChar char="■"/>
            </a:pPr>
            <a:r>
              <a:rPr lang="de" sz="1000"/>
              <a:t>Szenen sind sich tendenziell ähnlich ( 1 Brett, 1 Pool, Zuschauer im Hintergrund</a:t>
            </a:r>
            <a:endParaRPr sz="1000"/>
          </a:p>
          <a:p>
            <a:pPr marL="1371600" lvl="2" indent="-292100" algn="l" rtl="0">
              <a:spcBef>
                <a:spcPts val="0"/>
              </a:spcBef>
              <a:spcAft>
                <a:spcPts val="0"/>
              </a:spcAft>
              <a:buSzPts val="1000"/>
              <a:buChar char="■"/>
            </a:pPr>
            <a:r>
              <a:rPr lang="de" sz="1000"/>
              <a:t>Taucher haben oft die gleichen statischen, visuellen Atrribute </a:t>
            </a:r>
            <a:endParaRPr sz="1000"/>
          </a:p>
        </p:txBody>
      </p:sp>
      <p:sp>
        <p:nvSpPr>
          <p:cNvPr id="296" name="Google Shape;296;p16"/>
          <p:cNvSpPr txBox="1"/>
          <p:nvPr/>
        </p:nvSpPr>
        <p:spPr>
          <a:xfrm>
            <a:off x="108500" y="4797225"/>
            <a:ext cx="6691200" cy="32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700">
                <a:latin typeface="Nunito"/>
                <a:ea typeface="Nunito"/>
                <a:cs typeface="Nunito"/>
                <a:sym typeface="Nunito"/>
              </a:rPr>
              <a:t>Source: </a:t>
            </a:r>
            <a:r>
              <a:rPr lang="de" sz="700" u="sng">
                <a:solidFill>
                  <a:schemeClr val="hlink"/>
                </a:solidFill>
                <a:hlinkClick r:id="rId3"/>
              </a:rPr>
              <a:t>RESOUND: Towards Action Recognition without Representation Bias (thecvf.com)</a:t>
            </a:r>
            <a:endParaRPr sz="700">
              <a:latin typeface="Nunito"/>
              <a:ea typeface="Nunito"/>
              <a:cs typeface="Nunito"/>
              <a:sym typeface="Nuni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Modeling - Layer</a:t>
            </a:r>
            <a:endParaRPr/>
          </a:p>
        </p:txBody>
      </p:sp>
      <p:sp>
        <p:nvSpPr>
          <p:cNvPr id="573" name="Google Shape;573;p52"/>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de" sz="1900"/>
              <a:t>standard</a:t>
            </a:r>
            <a:endParaRPr sz="1900"/>
          </a:p>
          <a:p>
            <a:pPr marL="457200" lvl="0" indent="-349250" algn="l" rtl="0">
              <a:spcBef>
                <a:spcPts val="0"/>
              </a:spcBef>
              <a:spcAft>
                <a:spcPts val="0"/>
              </a:spcAft>
              <a:buSzPts val="1900"/>
              <a:buChar char="●"/>
            </a:pPr>
            <a:r>
              <a:rPr lang="de" sz="1900"/>
              <a:t>few</a:t>
            </a:r>
            <a:endParaRPr sz="1900"/>
          </a:p>
          <a:p>
            <a:pPr marL="457200" lvl="0" indent="-349250" algn="l" rtl="0">
              <a:spcBef>
                <a:spcPts val="0"/>
              </a:spcBef>
              <a:spcAft>
                <a:spcPts val="0"/>
              </a:spcAft>
              <a:buSzPts val="1900"/>
              <a:buChar char="●"/>
            </a:pPr>
            <a:r>
              <a:rPr lang="de" sz="1900"/>
              <a:t>very few</a:t>
            </a:r>
            <a:endParaRPr sz="1900"/>
          </a:p>
          <a:p>
            <a:pPr marL="457200" lvl="0" indent="-349250" algn="l" rtl="0">
              <a:spcBef>
                <a:spcPts val="0"/>
              </a:spcBef>
              <a:spcAft>
                <a:spcPts val="0"/>
              </a:spcAft>
              <a:buSzPts val="1900"/>
              <a:buChar char="●"/>
            </a:pPr>
            <a:r>
              <a:rPr lang="de" sz="1900"/>
              <a:t>many</a:t>
            </a:r>
            <a:endParaRPr sz="1900"/>
          </a:p>
          <a:p>
            <a:pPr marL="457200" lvl="0" indent="-349250" algn="l" rtl="0">
              <a:spcBef>
                <a:spcPts val="0"/>
              </a:spcBef>
              <a:spcAft>
                <a:spcPts val="0"/>
              </a:spcAft>
              <a:buSzPts val="1900"/>
              <a:buChar char="●"/>
            </a:pPr>
            <a:r>
              <a:rPr lang="de" sz="1900"/>
              <a:t>high</a:t>
            </a:r>
            <a:endParaRPr sz="19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Modeling - Layer - standard</a:t>
            </a:r>
            <a:endParaRPr/>
          </a:p>
        </p:txBody>
      </p:sp>
      <p:pic>
        <p:nvPicPr>
          <p:cNvPr id="579" name="Google Shape;579;p53"/>
          <p:cNvPicPr preferRelativeResize="0"/>
          <p:nvPr/>
        </p:nvPicPr>
        <p:blipFill>
          <a:blip r:embed="rId3">
            <a:alphaModFix/>
          </a:blip>
          <a:stretch>
            <a:fillRect/>
          </a:stretch>
        </p:blipFill>
        <p:spPr>
          <a:xfrm>
            <a:off x="1624638" y="1524925"/>
            <a:ext cx="5419725" cy="1628775"/>
          </a:xfrm>
          <a:prstGeom prst="rect">
            <a:avLst/>
          </a:prstGeom>
          <a:noFill/>
          <a:ln>
            <a:noFill/>
          </a:ln>
        </p:spPr>
      </p:pic>
      <p:sp>
        <p:nvSpPr>
          <p:cNvPr id="580" name="Google Shape;580;p53"/>
          <p:cNvSpPr txBox="1"/>
          <p:nvPr/>
        </p:nvSpPr>
        <p:spPr>
          <a:xfrm>
            <a:off x="1626150" y="3822950"/>
            <a:ext cx="4202400" cy="490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Nunito"/>
              <a:buChar char="-"/>
            </a:pPr>
            <a:r>
              <a:rPr lang="de">
                <a:latin typeface="Nunito"/>
                <a:ea typeface="Nunito"/>
                <a:cs typeface="Nunito"/>
                <a:sym typeface="Nunito"/>
              </a:rPr>
              <a:t>Übernommen aus der Tensorflow-Doku</a:t>
            </a:r>
            <a:endParaRPr>
              <a:latin typeface="Nunito"/>
              <a:ea typeface="Nunito"/>
              <a:cs typeface="Nunito"/>
              <a:sym typeface="Nunito"/>
            </a:endParaRPr>
          </a:p>
          <a:p>
            <a:pPr marL="457200" lvl="0" indent="-317500" algn="l" rtl="0">
              <a:spcBef>
                <a:spcPts val="0"/>
              </a:spcBef>
              <a:spcAft>
                <a:spcPts val="0"/>
              </a:spcAft>
              <a:buSzPts val="1400"/>
              <a:buFont typeface="Nunito"/>
              <a:buChar char="-"/>
            </a:pPr>
            <a:r>
              <a:rPr lang="de">
                <a:latin typeface="Nunito"/>
                <a:ea typeface="Nunito"/>
                <a:cs typeface="Nunito"/>
                <a:sym typeface="Nunito"/>
              </a:rPr>
              <a:t>Baseline-Architektur</a:t>
            </a:r>
            <a:endParaRPr>
              <a:latin typeface="Nunito"/>
              <a:ea typeface="Nunito"/>
              <a:cs typeface="Nunito"/>
              <a:sym typeface="Nuni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Modeling - Layer - few</a:t>
            </a:r>
            <a:endParaRPr/>
          </a:p>
        </p:txBody>
      </p:sp>
      <p:pic>
        <p:nvPicPr>
          <p:cNvPr id="586" name="Google Shape;586;p54"/>
          <p:cNvPicPr preferRelativeResize="0"/>
          <p:nvPr/>
        </p:nvPicPr>
        <p:blipFill>
          <a:blip r:embed="rId3">
            <a:alphaModFix/>
          </a:blip>
          <a:stretch>
            <a:fillRect/>
          </a:stretch>
        </p:blipFill>
        <p:spPr>
          <a:xfrm>
            <a:off x="1621988" y="1524913"/>
            <a:ext cx="5400675" cy="1323975"/>
          </a:xfrm>
          <a:prstGeom prst="rect">
            <a:avLst/>
          </a:prstGeom>
          <a:noFill/>
          <a:ln>
            <a:noFill/>
          </a:ln>
        </p:spPr>
      </p:pic>
      <p:sp>
        <p:nvSpPr>
          <p:cNvPr id="587" name="Google Shape;587;p54"/>
          <p:cNvSpPr txBox="1"/>
          <p:nvPr/>
        </p:nvSpPr>
        <p:spPr>
          <a:xfrm>
            <a:off x="1626150" y="3822950"/>
            <a:ext cx="4202400" cy="490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Nunito"/>
              <a:buChar char="-"/>
            </a:pPr>
            <a:r>
              <a:rPr lang="de">
                <a:latin typeface="Nunito"/>
                <a:ea typeface="Nunito"/>
                <a:cs typeface="Nunito"/>
                <a:sym typeface="Nunito"/>
              </a:rPr>
              <a:t>convolution blocks reduziert</a:t>
            </a:r>
            <a:endParaRPr>
              <a:latin typeface="Nunito"/>
              <a:ea typeface="Nunito"/>
              <a:cs typeface="Nunito"/>
              <a:sym typeface="Nuni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Modeling - Layer - very few</a:t>
            </a:r>
            <a:endParaRPr/>
          </a:p>
        </p:txBody>
      </p:sp>
      <p:pic>
        <p:nvPicPr>
          <p:cNvPr id="593" name="Google Shape;593;p55"/>
          <p:cNvPicPr preferRelativeResize="0"/>
          <p:nvPr/>
        </p:nvPicPr>
        <p:blipFill>
          <a:blip r:embed="rId3">
            <a:alphaModFix/>
          </a:blip>
          <a:stretch>
            <a:fillRect/>
          </a:stretch>
        </p:blipFill>
        <p:spPr>
          <a:xfrm>
            <a:off x="1623900" y="1530325"/>
            <a:ext cx="5429250" cy="1219200"/>
          </a:xfrm>
          <a:prstGeom prst="rect">
            <a:avLst/>
          </a:prstGeom>
          <a:noFill/>
          <a:ln>
            <a:noFill/>
          </a:ln>
        </p:spPr>
      </p:pic>
      <p:sp>
        <p:nvSpPr>
          <p:cNvPr id="594" name="Google Shape;594;p55"/>
          <p:cNvSpPr txBox="1"/>
          <p:nvPr/>
        </p:nvSpPr>
        <p:spPr>
          <a:xfrm>
            <a:off x="1626150" y="3822950"/>
            <a:ext cx="4202400" cy="490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Nunito"/>
              <a:buChar char="-"/>
            </a:pPr>
            <a:r>
              <a:rPr lang="de">
                <a:latin typeface="Nunito"/>
                <a:ea typeface="Nunito"/>
                <a:cs typeface="Nunito"/>
                <a:sym typeface="Nunito"/>
              </a:rPr>
              <a:t>convolution blocks stark reduziert</a:t>
            </a:r>
            <a:endParaRPr>
              <a:latin typeface="Nunito"/>
              <a:ea typeface="Nunito"/>
              <a:cs typeface="Nunito"/>
              <a:sym typeface="Nuni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5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Modeling - Layer - many</a:t>
            </a:r>
            <a:endParaRPr/>
          </a:p>
        </p:txBody>
      </p:sp>
      <p:pic>
        <p:nvPicPr>
          <p:cNvPr id="600" name="Google Shape;600;p56"/>
          <p:cNvPicPr preferRelativeResize="0"/>
          <p:nvPr/>
        </p:nvPicPr>
        <p:blipFill>
          <a:blip r:embed="rId3">
            <a:alphaModFix/>
          </a:blip>
          <a:stretch>
            <a:fillRect/>
          </a:stretch>
        </p:blipFill>
        <p:spPr>
          <a:xfrm>
            <a:off x="1626150" y="1530300"/>
            <a:ext cx="5410200" cy="2228850"/>
          </a:xfrm>
          <a:prstGeom prst="rect">
            <a:avLst/>
          </a:prstGeom>
          <a:noFill/>
          <a:ln>
            <a:noFill/>
          </a:ln>
        </p:spPr>
      </p:pic>
      <p:sp>
        <p:nvSpPr>
          <p:cNvPr id="601" name="Google Shape;601;p56"/>
          <p:cNvSpPr txBox="1"/>
          <p:nvPr/>
        </p:nvSpPr>
        <p:spPr>
          <a:xfrm>
            <a:off x="1626150" y="3822950"/>
            <a:ext cx="4202400" cy="490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Nunito"/>
              <a:buChar char="-"/>
            </a:pPr>
            <a:r>
              <a:rPr lang="de">
                <a:latin typeface="Nunito"/>
                <a:ea typeface="Nunito"/>
                <a:cs typeface="Nunito"/>
                <a:sym typeface="Nunito"/>
              </a:rPr>
              <a:t>convolution blocks erweitert</a:t>
            </a:r>
            <a:endParaRPr>
              <a:latin typeface="Nunito"/>
              <a:ea typeface="Nunito"/>
              <a:cs typeface="Nunito"/>
              <a:sym typeface="Nuni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5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Modeling - Layer - high</a:t>
            </a:r>
            <a:endParaRPr/>
          </a:p>
        </p:txBody>
      </p:sp>
      <p:pic>
        <p:nvPicPr>
          <p:cNvPr id="607" name="Google Shape;607;p57"/>
          <p:cNvPicPr preferRelativeResize="0"/>
          <p:nvPr/>
        </p:nvPicPr>
        <p:blipFill>
          <a:blip r:embed="rId3">
            <a:alphaModFix/>
          </a:blip>
          <a:stretch>
            <a:fillRect/>
          </a:stretch>
        </p:blipFill>
        <p:spPr>
          <a:xfrm>
            <a:off x="1626013" y="1530300"/>
            <a:ext cx="5476875" cy="1619250"/>
          </a:xfrm>
          <a:prstGeom prst="rect">
            <a:avLst/>
          </a:prstGeom>
          <a:noFill/>
          <a:ln>
            <a:noFill/>
          </a:ln>
        </p:spPr>
      </p:pic>
      <p:sp>
        <p:nvSpPr>
          <p:cNvPr id="608" name="Google Shape;608;p57"/>
          <p:cNvSpPr txBox="1"/>
          <p:nvPr/>
        </p:nvSpPr>
        <p:spPr>
          <a:xfrm>
            <a:off x="1626150" y="3822950"/>
            <a:ext cx="4619100" cy="1240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Nunito"/>
              <a:buChar char="-"/>
            </a:pPr>
            <a:r>
              <a:rPr lang="de">
                <a:latin typeface="Nunito"/>
                <a:ea typeface="Nunito"/>
                <a:cs typeface="Nunito"/>
                <a:sym typeface="Nunito"/>
              </a:rPr>
              <a:t>output-size vom ersten convolution-layer erhöht</a:t>
            </a:r>
            <a:endParaRPr>
              <a:latin typeface="Nunito"/>
              <a:ea typeface="Nunito"/>
              <a:cs typeface="Nunito"/>
              <a:sym typeface="Nunito"/>
            </a:endParaRPr>
          </a:p>
          <a:p>
            <a:pPr marL="457200" lvl="0" indent="-317500" algn="l" rtl="0">
              <a:spcBef>
                <a:spcPts val="0"/>
              </a:spcBef>
              <a:spcAft>
                <a:spcPts val="0"/>
              </a:spcAft>
              <a:buSzPts val="1400"/>
              <a:buFont typeface="Nunito"/>
              <a:buChar char="-"/>
            </a:pPr>
            <a:r>
              <a:rPr lang="de">
                <a:latin typeface="Nunito"/>
                <a:ea typeface="Nunito"/>
                <a:cs typeface="Nunito"/>
                <a:sym typeface="Nunito"/>
              </a:rPr>
              <a:t>Schrittweise reduzierung</a:t>
            </a:r>
            <a:endParaRPr>
              <a:latin typeface="Nunito"/>
              <a:ea typeface="Nunito"/>
              <a:cs typeface="Nunito"/>
              <a:sym typeface="Nuni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Modeling - Layer - Ergebnisse</a:t>
            </a:r>
            <a:endParaRPr/>
          </a:p>
        </p:txBody>
      </p:sp>
      <p:sp>
        <p:nvSpPr>
          <p:cNvPr id="614" name="Google Shape;614;p58"/>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600" b="1"/>
              <a:t>standard:</a:t>
            </a:r>
            <a:endParaRPr sz="1600" b="1"/>
          </a:p>
          <a:p>
            <a:pPr marL="0" lvl="0" indent="0" algn="l" rtl="0">
              <a:spcBef>
                <a:spcPts val="1600"/>
              </a:spcBef>
              <a:spcAft>
                <a:spcPts val="0"/>
              </a:spcAft>
              <a:buNone/>
            </a:pPr>
            <a:r>
              <a:rPr lang="de" sz="1600" b="1"/>
              <a:t>few:</a:t>
            </a:r>
            <a:endParaRPr sz="1600" b="1"/>
          </a:p>
          <a:p>
            <a:pPr marL="0" lvl="0" indent="0" algn="l" rtl="0">
              <a:spcBef>
                <a:spcPts val="1600"/>
              </a:spcBef>
              <a:spcAft>
                <a:spcPts val="0"/>
              </a:spcAft>
              <a:buNone/>
            </a:pPr>
            <a:r>
              <a:rPr lang="de" sz="1600" b="1"/>
              <a:t>very few:</a:t>
            </a:r>
            <a:endParaRPr sz="1600" b="1"/>
          </a:p>
          <a:p>
            <a:pPr marL="0" lvl="0" indent="0" algn="l" rtl="0">
              <a:spcBef>
                <a:spcPts val="1600"/>
              </a:spcBef>
              <a:spcAft>
                <a:spcPts val="0"/>
              </a:spcAft>
              <a:buNone/>
            </a:pPr>
            <a:r>
              <a:rPr lang="de" sz="1600" b="1"/>
              <a:t>many:</a:t>
            </a:r>
            <a:endParaRPr sz="1600" b="1"/>
          </a:p>
          <a:p>
            <a:pPr marL="0" lvl="0" indent="0" algn="l" rtl="0">
              <a:spcBef>
                <a:spcPts val="1600"/>
              </a:spcBef>
              <a:spcAft>
                <a:spcPts val="0"/>
              </a:spcAft>
              <a:buNone/>
            </a:pPr>
            <a:r>
              <a:rPr lang="de" sz="1600" b="1"/>
              <a:t>high:</a:t>
            </a:r>
            <a:endParaRPr sz="1600" b="1"/>
          </a:p>
          <a:p>
            <a:pPr marL="0" lvl="0" indent="0" algn="l" rtl="0">
              <a:spcBef>
                <a:spcPts val="1600"/>
              </a:spcBef>
              <a:spcAft>
                <a:spcPts val="1600"/>
              </a:spcAft>
              <a:buNone/>
            </a:pPr>
            <a:endParaRPr/>
          </a:p>
        </p:txBody>
      </p:sp>
      <p:pic>
        <p:nvPicPr>
          <p:cNvPr id="615" name="Google Shape;615;p58"/>
          <p:cNvPicPr preferRelativeResize="0"/>
          <p:nvPr/>
        </p:nvPicPr>
        <p:blipFill>
          <a:blip r:embed="rId3">
            <a:alphaModFix/>
          </a:blip>
          <a:stretch>
            <a:fillRect/>
          </a:stretch>
        </p:blipFill>
        <p:spPr>
          <a:xfrm>
            <a:off x="2859125" y="2539100"/>
            <a:ext cx="5712287" cy="307050"/>
          </a:xfrm>
          <a:prstGeom prst="rect">
            <a:avLst/>
          </a:prstGeom>
          <a:noFill/>
          <a:ln>
            <a:noFill/>
          </a:ln>
        </p:spPr>
      </p:pic>
      <p:pic>
        <p:nvPicPr>
          <p:cNvPr id="616" name="Google Shape;616;p58"/>
          <p:cNvPicPr preferRelativeResize="0"/>
          <p:nvPr/>
        </p:nvPicPr>
        <p:blipFill>
          <a:blip r:embed="rId4">
            <a:alphaModFix/>
          </a:blip>
          <a:stretch>
            <a:fillRect/>
          </a:stretch>
        </p:blipFill>
        <p:spPr>
          <a:xfrm>
            <a:off x="2862013" y="3060475"/>
            <a:ext cx="5706494" cy="307050"/>
          </a:xfrm>
          <a:prstGeom prst="rect">
            <a:avLst/>
          </a:prstGeom>
          <a:noFill/>
          <a:ln>
            <a:noFill/>
          </a:ln>
        </p:spPr>
      </p:pic>
      <p:pic>
        <p:nvPicPr>
          <p:cNvPr id="617" name="Google Shape;617;p58"/>
          <p:cNvPicPr preferRelativeResize="0"/>
          <p:nvPr/>
        </p:nvPicPr>
        <p:blipFill>
          <a:blip r:embed="rId5">
            <a:alphaModFix/>
          </a:blip>
          <a:stretch>
            <a:fillRect/>
          </a:stretch>
        </p:blipFill>
        <p:spPr>
          <a:xfrm>
            <a:off x="2859125" y="3542870"/>
            <a:ext cx="5706474" cy="288205"/>
          </a:xfrm>
          <a:prstGeom prst="rect">
            <a:avLst/>
          </a:prstGeom>
          <a:noFill/>
          <a:ln>
            <a:noFill/>
          </a:ln>
        </p:spPr>
      </p:pic>
      <p:pic>
        <p:nvPicPr>
          <p:cNvPr id="618" name="Google Shape;618;p58"/>
          <p:cNvPicPr preferRelativeResize="0"/>
          <p:nvPr/>
        </p:nvPicPr>
        <p:blipFill>
          <a:blip r:embed="rId6">
            <a:alphaModFix/>
          </a:blip>
          <a:stretch>
            <a:fillRect/>
          </a:stretch>
        </p:blipFill>
        <p:spPr>
          <a:xfrm>
            <a:off x="2853325" y="1990050"/>
            <a:ext cx="5718081" cy="307050"/>
          </a:xfrm>
          <a:prstGeom prst="rect">
            <a:avLst/>
          </a:prstGeom>
          <a:noFill/>
          <a:ln>
            <a:noFill/>
          </a:ln>
        </p:spPr>
      </p:pic>
      <p:sp>
        <p:nvSpPr>
          <p:cNvPr id="619" name="Google Shape;619;p58"/>
          <p:cNvSpPr/>
          <p:nvPr/>
        </p:nvSpPr>
        <p:spPr>
          <a:xfrm>
            <a:off x="6996600" y="2561375"/>
            <a:ext cx="1079700" cy="2625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0" name="Google Shape;620;p58"/>
          <p:cNvPicPr preferRelativeResize="0"/>
          <p:nvPr/>
        </p:nvPicPr>
        <p:blipFill>
          <a:blip r:embed="rId7">
            <a:alphaModFix/>
          </a:blip>
          <a:stretch>
            <a:fillRect/>
          </a:stretch>
        </p:blipFill>
        <p:spPr>
          <a:xfrm>
            <a:off x="2850425" y="4006425"/>
            <a:ext cx="5729668" cy="3070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5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Modeling - Epochen</a:t>
            </a:r>
            <a:endParaRPr/>
          </a:p>
        </p:txBody>
      </p:sp>
      <p:sp>
        <p:nvSpPr>
          <p:cNvPr id="626" name="Google Shape;626;p59"/>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de" sz="1600" b="1"/>
              <a:t>5</a:t>
            </a:r>
            <a:endParaRPr sz="1600" b="1"/>
          </a:p>
          <a:p>
            <a:pPr marL="457200" lvl="0" indent="-330200" algn="l" rtl="0">
              <a:spcBef>
                <a:spcPts val="0"/>
              </a:spcBef>
              <a:spcAft>
                <a:spcPts val="0"/>
              </a:spcAft>
              <a:buSzPts val="1600"/>
              <a:buChar char="-"/>
            </a:pPr>
            <a:r>
              <a:rPr lang="de" sz="1600" b="1"/>
              <a:t>10</a:t>
            </a:r>
            <a:endParaRPr sz="1600" b="1"/>
          </a:p>
          <a:p>
            <a:pPr marL="457200" lvl="0" indent="-330200" algn="l" rtl="0">
              <a:spcBef>
                <a:spcPts val="0"/>
              </a:spcBef>
              <a:spcAft>
                <a:spcPts val="0"/>
              </a:spcAft>
              <a:buSzPts val="1600"/>
              <a:buChar char="-"/>
            </a:pPr>
            <a:r>
              <a:rPr lang="de" sz="1600" b="1"/>
              <a:t>15</a:t>
            </a:r>
            <a:endParaRPr sz="1600" b="1"/>
          </a:p>
          <a:p>
            <a:pPr marL="457200" lvl="0" indent="-330200" algn="l" rtl="0">
              <a:spcBef>
                <a:spcPts val="0"/>
              </a:spcBef>
              <a:spcAft>
                <a:spcPts val="0"/>
              </a:spcAft>
              <a:buSzPts val="1600"/>
              <a:buChar char="-"/>
            </a:pPr>
            <a:r>
              <a:rPr lang="de" sz="1600" b="1"/>
              <a:t>20</a:t>
            </a:r>
            <a:endParaRPr sz="1600" b="1"/>
          </a:p>
          <a:p>
            <a:pPr marL="457200" lvl="0" indent="-330200" algn="l" rtl="0">
              <a:spcBef>
                <a:spcPts val="0"/>
              </a:spcBef>
              <a:spcAft>
                <a:spcPts val="0"/>
              </a:spcAft>
              <a:buSzPts val="1600"/>
              <a:buChar char="-"/>
            </a:pPr>
            <a:r>
              <a:rPr lang="de" sz="1600" b="1"/>
              <a:t>25</a:t>
            </a:r>
            <a:endParaRPr sz="1600" b="1"/>
          </a:p>
          <a:p>
            <a:pPr marL="457200" lvl="0" indent="-330200" algn="l" rtl="0">
              <a:spcBef>
                <a:spcPts val="0"/>
              </a:spcBef>
              <a:spcAft>
                <a:spcPts val="0"/>
              </a:spcAft>
              <a:buSzPts val="1600"/>
              <a:buChar char="-"/>
            </a:pPr>
            <a:r>
              <a:rPr lang="de" sz="1600" b="1"/>
              <a:t>30</a:t>
            </a:r>
            <a:endParaRPr sz="1600" b="1"/>
          </a:p>
        </p:txBody>
      </p:sp>
      <p:pic>
        <p:nvPicPr>
          <p:cNvPr id="627" name="Google Shape;627;p59"/>
          <p:cNvPicPr preferRelativeResize="0"/>
          <p:nvPr/>
        </p:nvPicPr>
        <p:blipFill>
          <a:blip r:embed="rId3">
            <a:alphaModFix/>
          </a:blip>
          <a:stretch>
            <a:fillRect/>
          </a:stretch>
        </p:blipFill>
        <p:spPr>
          <a:xfrm>
            <a:off x="3661650" y="2418225"/>
            <a:ext cx="4614781" cy="307050"/>
          </a:xfrm>
          <a:prstGeom prst="rect">
            <a:avLst/>
          </a:prstGeom>
          <a:noFill/>
          <a:ln>
            <a:noFill/>
          </a:ln>
        </p:spPr>
      </p:pic>
      <p:sp>
        <p:nvSpPr>
          <p:cNvPr id="628" name="Google Shape;628;p59"/>
          <p:cNvSpPr/>
          <p:nvPr/>
        </p:nvSpPr>
        <p:spPr>
          <a:xfrm>
            <a:off x="5289425" y="2710575"/>
            <a:ext cx="605700" cy="147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 name="Google Shape;629;p59"/>
          <p:cNvCxnSpPr/>
          <p:nvPr/>
        </p:nvCxnSpPr>
        <p:spPr>
          <a:xfrm rot="10800000">
            <a:off x="5592275" y="2801500"/>
            <a:ext cx="0" cy="346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6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Modeling - Epochen</a:t>
            </a:r>
            <a:r>
              <a:rPr lang="de" b="0"/>
              <a:t> </a:t>
            </a:r>
            <a:r>
              <a:rPr lang="de"/>
              <a:t>- Ergebnisse</a:t>
            </a:r>
            <a:endParaRPr/>
          </a:p>
        </p:txBody>
      </p:sp>
      <p:sp>
        <p:nvSpPr>
          <p:cNvPr id="635" name="Google Shape;635;p60"/>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de" sz="1600" b="1"/>
              <a:t>5:</a:t>
            </a:r>
            <a:endParaRPr sz="1600" b="1"/>
          </a:p>
          <a:p>
            <a:pPr marL="457200" lvl="0" indent="0" algn="l" rtl="0">
              <a:spcBef>
                <a:spcPts val="1600"/>
              </a:spcBef>
              <a:spcAft>
                <a:spcPts val="0"/>
              </a:spcAft>
              <a:buNone/>
            </a:pPr>
            <a:r>
              <a:rPr lang="de" sz="1600" b="1"/>
              <a:t>10:</a:t>
            </a:r>
            <a:endParaRPr sz="1600" b="1"/>
          </a:p>
          <a:p>
            <a:pPr marL="457200" lvl="0" indent="0" algn="l" rtl="0">
              <a:spcBef>
                <a:spcPts val="1600"/>
              </a:spcBef>
              <a:spcAft>
                <a:spcPts val="0"/>
              </a:spcAft>
              <a:buNone/>
            </a:pPr>
            <a:r>
              <a:rPr lang="de" sz="1600" b="1"/>
              <a:t>15:</a:t>
            </a:r>
            <a:endParaRPr sz="1600" b="1"/>
          </a:p>
          <a:p>
            <a:pPr marL="457200" lvl="0" indent="0" algn="l" rtl="0">
              <a:spcBef>
                <a:spcPts val="1600"/>
              </a:spcBef>
              <a:spcAft>
                <a:spcPts val="0"/>
              </a:spcAft>
              <a:buNone/>
            </a:pPr>
            <a:r>
              <a:rPr lang="de" sz="1600" b="1"/>
              <a:t>20:</a:t>
            </a:r>
            <a:endParaRPr sz="1600" b="1"/>
          </a:p>
          <a:p>
            <a:pPr marL="457200" lvl="0" indent="0" algn="l" rtl="0">
              <a:spcBef>
                <a:spcPts val="1600"/>
              </a:spcBef>
              <a:spcAft>
                <a:spcPts val="0"/>
              </a:spcAft>
              <a:buNone/>
            </a:pPr>
            <a:r>
              <a:rPr lang="de" sz="1600" b="1"/>
              <a:t>25:</a:t>
            </a:r>
            <a:endParaRPr sz="1600" b="1"/>
          </a:p>
          <a:p>
            <a:pPr marL="457200" lvl="0" indent="0" algn="l" rtl="0">
              <a:spcBef>
                <a:spcPts val="1600"/>
              </a:spcBef>
              <a:spcAft>
                <a:spcPts val="1600"/>
              </a:spcAft>
              <a:buNone/>
            </a:pPr>
            <a:r>
              <a:rPr lang="de" sz="1600" b="1"/>
              <a:t>30:</a:t>
            </a:r>
            <a:endParaRPr/>
          </a:p>
        </p:txBody>
      </p:sp>
      <p:pic>
        <p:nvPicPr>
          <p:cNvPr id="636" name="Google Shape;636;p60"/>
          <p:cNvPicPr preferRelativeResize="0"/>
          <p:nvPr/>
        </p:nvPicPr>
        <p:blipFill>
          <a:blip r:embed="rId3">
            <a:alphaModFix/>
          </a:blip>
          <a:stretch>
            <a:fillRect/>
          </a:stretch>
        </p:blipFill>
        <p:spPr>
          <a:xfrm>
            <a:off x="2618375" y="2035700"/>
            <a:ext cx="4710221" cy="258225"/>
          </a:xfrm>
          <a:prstGeom prst="rect">
            <a:avLst/>
          </a:prstGeom>
          <a:noFill/>
          <a:ln>
            <a:noFill/>
          </a:ln>
        </p:spPr>
      </p:pic>
      <p:pic>
        <p:nvPicPr>
          <p:cNvPr id="637" name="Google Shape;637;p60"/>
          <p:cNvPicPr preferRelativeResize="0"/>
          <p:nvPr/>
        </p:nvPicPr>
        <p:blipFill>
          <a:blip r:embed="rId4">
            <a:alphaModFix/>
          </a:blip>
          <a:stretch>
            <a:fillRect/>
          </a:stretch>
        </p:blipFill>
        <p:spPr>
          <a:xfrm>
            <a:off x="2615548" y="2531800"/>
            <a:ext cx="4714875" cy="258219"/>
          </a:xfrm>
          <a:prstGeom prst="rect">
            <a:avLst/>
          </a:prstGeom>
          <a:noFill/>
          <a:ln>
            <a:noFill/>
          </a:ln>
        </p:spPr>
      </p:pic>
      <p:pic>
        <p:nvPicPr>
          <p:cNvPr id="638" name="Google Shape;638;p60"/>
          <p:cNvPicPr preferRelativeResize="0"/>
          <p:nvPr/>
        </p:nvPicPr>
        <p:blipFill>
          <a:blip r:embed="rId5">
            <a:alphaModFix/>
          </a:blip>
          <a:stretch>
            <a:fillRect/>
          </a:stretch>
        </p:blipFill>
        <p:spPr>
          <a:xfrm>
            <a:off x="2615550" y="3027900"/>
            <a:ext cx="4695832" cy="247650"/>
          </a:xfrm>
          <a:prstGeom prst="rect">
            <a:avLst/>
          </a:prstGeom>
          <a:noFill/>
          <a:ln>
            <a:noFill/>
          </a:ln>
        </p:spPr>
      </p:pic>
      <p:pic>
        <p:nvPicPr>
          <p:cNvPr id="639" name="Google Shape;639;p60"/>
          <p:cNvPicPr preferRelativeResize="0"/>
          <p:nvPr/>
        </p:nvPicPr>
        <p:blipFill>
          <a:blip r:embed="rId6">
            <a:alphaModFix/>
          </a:blip>
          <a:stretch>
            <a:fillRect/>
          </a:stretch>
        </p:blipFill>
        <p:spPr>
          <a:xfrm>
            <a:off x="2618375" y="3524000"/>
            <a:ext cx="4714876" cy="239334"/>
          </a:xfrm>
          <a:prstGeom prst="rect">
            <a:avLst/>
          </a:prstGeom>
          <a:noFill/>
          <a:ln>
            <a:noFill/>
          </a:ln>
        </p:spPr>
      </p:pic>
      <p:pic>
        <p:nvPicPr>
          <p:cNvPr id="640" name="Google Shape;640;p60"/>
          <p:cNvPicPr preferRelativeResize="0"/>
          <p:nvPr/>
        </p:nvPicPr>
        <p:blipFill>
          <a:blip r:embed="rId7">
            <a:alphaModFix/>
          </a:blip>
          <a:stretch>
            <a:fillRect/>
          </a:stretch>
        </p:blipFill>
        <p:spPr>
          <a:xfrm>
            <a:off x="2627200" y="3976375"/>
            <a:ext cx="4677041" cy="247650"/>
          </a:xfrm>
          <a:prstGeom prst="rect">
            <a:avLst/>
          </a:prstGeom>
          <a:noFill/>
          <a:ln>
            <a:noFill/>
          </a:ln>
        </p:spPr>
      </p:pic>
      <p:pic>
        <p:nvPicPr>
          <p:cNvPr id="641" name="Google Shape;641;p60"/>
          <p:cNvPicPr preferRelativeResize="0"/>
          <p:nvPr/>
        </p:nvPicPr>
        <p:blipFill>
          <a:blip r:embed="rId8">
            <a:alphaModFix/>
          </a:blip>
          <a:stretch>
            <a:fillRect/>
          </a:stretch>
        </p:blipFill>
        <p:spPr>
          <a:xfrm>
            <a:off x="2615550" y="4516200"/>
            <a:ext cx="4714875" cy="247650"/>
          </a:xfrm>
          <a:prstGeom prst="rect">
            <a:avLst/>
          </a:prstGeom>
          <a:noFill/>
          <a:ln>
            <a:noFill/>
          </a:ln>
        </p:spPr>
      </p:pic>
      <p:sp>
        <p:nvSpPr>
          <p:cNvPr id="642" name="Google Shape;642;p60"/>
          <p:cNvSpPr/>
          <p:nvPr/>
        </p:nvSpPr>
        <p:spPr>
          <a:xfrm>
            <a:off x="6040850" y="4508775"/>
            <a:ext cx="890100" cy="2625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6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Ergebnissezusammenfassung</a:t>
            </a:r>
            <a:endParaRPr/>
          </a:p>
        </p:txBody>
      </p:sp>
      <p:pic>
        <p:nvPicPr>
          <p:cNvPr id="648" name="Google Shape;648;p61"/>
          <p:cNvPicPr preferRelativeResize="0"/>
          <p:nvPr/>
        </p:nvPicPr>
        <p:blipFill>
          <a:blip r:embed="rId3">
            <a:alphaModFix/>
          </a:blip>
          <a:stretch>
            <a:fillRect/>
          </a:stretch>
        </p:blipFill>
        <p:spPr>
          <a:xfrm>
            <a:off x="1303800" y="3566925"/>
            <a:ext cx="7391399" cy="539040"/>
          </a:xfrm>
          <a:prstGeom prst="rect">
            <a:avLst/>
          </a:prstGeom>
          <a:noFill/>
          <a:ln w="9525" cap="flat" cmpd="sng">
            <a:solidFill>
              <a:schemeClr val="dk2"/>
            </a:solidFill>
            <a:prstDash val="solid"/>
            <a:round/>
            <a:headEnd type="none" w="sm" len="sm"/>
            <a:tailEnd type="none" w="sm" len="sm"/>
          </a:ln>
        </p:spPr>
      </p:pic>
      <p:pic>
        <p:nvPicPr>
          <p:cNvPr id="649" name="Google Shape;649;p61"/>
          <p:cNvPicPr preferRelativeResize="0"/>
          <p:nvPr/>
        </p:nvPicPr>
        <p:blipFill>
          <a:blip r:embed="rId4">
            <a:alphaModFix/>
          </a:blip>
          <a:stretch>
            <a:fillRect/>
          </a:stretch>
        </p:blipFill>
        <p:spPr>
          <a:xfrm>
            <a:off x="1303800" y="4334767"/>
            <a:ext cx="7391400" cy="609600"/>
          </a:xfrm>
          <a:prstGeom prst="rect">
            <a:avLst/>
          </a:prstGeom>
          <a:noFill/>
          <a:ln w="9525" cap="flat" cmpd="sng">
            <a:solidFill>
              <a:schemeClr val="dk2"/>
            </a:solidFill>
            <a:prstDash val="solid"/>
            <a:round/>
            <a:headEnd type="none" w="sm" len="sm"/>
            <a:tailEnd type="none" w="sm" len="sm"/>
          </a:ln>
        </p:spPr>
      </p:pic>
      <p:pic>
        <p:nvPicPr>
          <p:cNvPr id="650" name="Google Shape;650;p61"/>
          <p:cNvPicPr preferRelativeResize="0"/>
          <p:nvPr/>
        </p:nvPicPr>
        <p:blipFill>
          <a:blip r:embed="rId5">
            <a:alphaModFix/>
          </a:blip>
          <a:stretch>
            <a:fillRect/>
          </a:stretch>
        </p:blipFill>
        <p:spPr>
          <a:xfrm>
            <a:off x="1303800" y="2680900"/>
            <a:ext cx="7391400" cy="588243"/>
          </a:xfrm>
          <a:prstGeom prst="rect">
            <a:avLst/>
          </a:prstGeom>
          <a:noFill/>
          <a:ln w="9525" cap="flat" cmpd="sng">
            <a:solidFill>
              <a:schemeClr val="dk2"/>
            </a:solidFill>
            <a:prstDash val="solid"/>
            <a:round/>
            <a:headEnd type="none" w="sm" len="sm"/>
            <a:tailEnd type="none" w="sm" len="sm"/>
          </a:ln>
        </p:spPr>
      </p:pic>
      <p:pic>
        <p:nvPicPr>
          <p:cNvPr id="651" name="Google Shape;651;p61"/>
          <p:cNvPicPr preferRelativeResize="0"/>
          <p:nvPr/>
        </p:nvPicPr>
        <p:blipFill>
          <a:blip r:embed="rId6">
            <a:alphaModFix/>
          </a:blip>
          <a:stretch>
            <a:fillRect/>
          </a:stretch>
        </p:blipFill>
        <p:spPr>
          <a:xfrm>
            <a:off x="1303800" y="1182975"/>
            <a:ext cx="7391400" cy="1192467"/>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RESOUND: Towards Action Recognition without Representation Bias</a:t>
            </a:r>
            <a:endParaRPr/>
          </a:p>
        </p:txBody>
      </p:sp>
      <p:sp>
        <p:nvSpPr>
          <p:cNvPr id="302" name="Google Shape;302;p17"/>
          <p:cNvSpPr txBox="1">
            <a:spLocks noGrp="1"/>
          </p:cNvSpPr>
          <p:nvPr>
            <p:ph type="body" idx="1"/>
          </p:nvPr>
        </p:nvSpPr>
        <p:spPr>
          <a:xfrm>
            <a:off x="517275" y="1735350"/>
            <a:ext cx="7817100" cy="3061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de"/>
              <a:t>Wassersprung Clip  wurden segmentiert zu jeweils ungefähr 1 min., verschiedene Springer, Kamerawinkel etc. </a:t>
            </a:r>
            <a:endParaRPr/>
          </a:p>
          <a:p>
            <a:pPr marL="914400" lvl="1" indent="-298450" algn="l" rtl="0">
              <a:spcBef>
                <a:spcPts val="0"/>
              </a:spcBef>
              <a:spcAft>
                <a:spcPts val="0"/>
              </a:spcAft>
              <a:buSzPts val="1100"/>
              <a:buChar char="○"/>
            </a:pPr>
            <a:r>
              <a:rPr lang="de"/>
              <a:t>jede Sprunginstanz durch bestimmen der Start- und Endvideo Frames und labeling des playback vews und Geschwindigkeit</a:t>
            </a:r>
            <a:endParaRPr/>
          </a:p>
          <a:p>
            <a:pPr marL="457200" lvl="0" indent="-311150" algn="l" rtl="0">
              <a:spcBef>
                <a:spcPts val="0"/>
              </a:spcBef>
              <a:spcAft>
                <a:spcPts val="0"/>
              </a:spcAft>
              <a:buSzPts val="1300"/>
              <a:buChar char="●"/>
            </a:pPr>
            <a:r>
              <a:rPr lang="de"/>
              <a:t>Extrahierung von Metainformationen des Sprungs vom “Information Board” </a:t>
            </a:r>
            <a:endParaRPr/>
          </a:p>
          <a:p>
            <a:pPr marL="914400" lvl="1" indent="-298450" algn="l" rtl="0">
              <a:spcBef>
                <a:spcPts val="0"/>
              </a:spcBef>
              <a:spcAft>
                <a:spcPts val="0"/>
              </a:spcAft>
              <a:buSzPts val="1100"/>
              <a:buChar char="○"/>
            </a:pPr>
            <a:r>
              <a:rPr lang="de"/>
              <a:t>enthält Sprungtyp und Schwierigkeitsgrad </a:t>
            </a:r>
            <a:endParaRPr/>
          </a:p>
          <a:p>
            <a:pPr marL="457200" lvl="0" indent="-311150" algn="l" rtl="0">
              <a:spcBef>
                <a:spcPts val="0"/>
              </a:spcBef>
              <a:spcAft>
                <a:spcPts val="0"/>
              </a:spcAft>
              <a:buSzPts val="1300"/>
              <a:buChar char="●"/>
            </a:pPr>
            <a:r>
              <a:rPr lang="de"/>
              <a:t>Ergebnis: 18404 segmentierte Sprungclips die das Diving48 dataset ausmachen. 48 Diveklassen dargestellt in einem Prefix tree </a:t>
            </a:r>
            <a:endParaRPr/>
          </a:p>
          <a:p>
            <a:pPr marL="457200" lvl="0" indent="-311150" algn="l" rtl="0">
              <a:spcBef>
                <a:spcPts val="0"/>
              </a:spcBef>
              <a:spcAft>
                <a:spcPts val="0"/>
              </a:spcAft>
              <a:buSzPts val="1300"/>
              <a:buChar char="●"/>
            </a:pPr>
            <a:r>
              <a:rPr lang="de"/>
              <a:t>3 Experimente: </a:t>
            </a:r>
            <a:endParaRPr/>
          </a:p>
          <a:p>
            <a:pPr marL="914400" lvl="1" indent="-298450" algn="l" rtl="0">
              <a:spcBef>
                <a:spcPts val="0"/>
              </a:spcBef>
              <a:spcAft>
                <a:spcPts val="0"/>
              </a:spcAft>
              <a:buSzPts val="1100"/>
              <a:buChar char="○"/>
            </a:pPr>
            <a:r>
              <a:rPr lang="de"/>
              <a:t>1) RESOUND experiment, abzielt auf das messen des biases im D48 </a:t>
            </a:r>
            <a:endParaRPr/>
          </a:p>
          <a:p>
            <a:pPr marL="914400" lvl="1" indent="-298450" algn="l" rtl="0">
              <a:spcBef>
                <a:spcPts val="0"/>
              </a:spcBef>
              <a:spcAft>
                <a:spcPts val="0"/>
              </a:spcAft>
              <a:buSzPts val="1100"/>
              <a:buChar char="○"/>
            </a:pPr>
            <a:r>
              <a:rPr lang="de"/>
              <a:t>2) Bestätigung,, dass RESOUND Stichprobe vorhandener Datensätze effektive datensätze erzeugen kann mit minimalen bias</a:t>
            </a:r>
            <a:endParaRPr/>
          </a:p>
          <a:p>
            <a:pPr marL="914400" lvl="1" indent="-298450" algn="l" rtl="0">
              <a:spcBef>
                <a:spcPts val="0"/>
              </a:spcBef>
              <a:spcAft>
                <a:spcPts val="0"/>
              </a:spcAft>
              <a:buSzPts val="1100"/>
              <a:buChar char="○"/>
            </a:pPr>
            <a:r>
              <a:rPr lang="de"/>
              <a:t>3) Untersuchung der ursprünglichen Frage: Bedeutung der dynamischen Modellierung für action recoginition</a:t>
            </a:r>
            <a:endParaRPr/>
          </a:p>
        </p:txBody>
      </p:sp>
      <p:sp>
        <p:nvSpPr>
          <p:cNvPr id="303" name="Google Shape;303;p17"/>
          <p:cNvSpPr txBox="1"/>
          <p:nvPr/>
        </p:nvSpPr>
        <p:spPr>
          <a:xfrm>
            <a:off x="108500" y="4797225"/>
            <a:ext cx="6691200" cy="32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700">
                <a:latin typeface="Nunito"/>
                <a:ea typeface="Nunito"/>
                <a:cs typeface="Nunito"/>
                <a:sym typeface="Nunito"/>
              </a:rPr>
              <a:t>Source: </a:t>
            </a:r>
            <a:r>
              <a:rPr lang="de" sz="700" u="sng">
                <a:solidFill>
                  <a:schemeClr val="hlink"/>
                </a:solidFill>
                <a:hlinkClick r:id="rId3"/>
              </a:rPr>
              <a:t>RESOUND: Towards Action Recognition without Representation Bias (thecvf.com)</a:t>
            </a:r>
            <a:endParaRPr sz="700">
              <a:latin typeface="Nunito"/>
              <a:ea typeface="Nunito"/>
              <a:cs typeface="Nunito"/>
              <a:sym typeface="Nuni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6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Testing</a:t>
            </a:r>
            <a:endParaRPr/>
          </a:p>
        </p:txBody>
      </p:sp>
      <p:pic>
        <p:nvPicPr>
          <p:cNvPr id="657" name="Google Shape;657;p62"/>
          <p:cNvPicPr preferRelativeResize="0"/>
          <p:nvPr/>
        </p:nvPicPr>
        <p:blipFill>
          <a:blip r:embed="rId3">
            <a:alphaModFix/>
          </a:blip>
          <a:stretch>
            <a:fillRect/>
          </a:stretch>
        </p:blipFill>
        <p:spPr>
          <a:xfrm>
            <a:off x="1303800" y="2571750"/>
            <a:ext cx="6419850" cy="714375"/>
          </a:xfrm>
          <a:prstGeom prst="rect">
            <a:avLst/>
          </a:prstGeom>
          <a:noFill/>
          <a:ln>
            <a:noFill/>
          </a:ln>
        </p:spPr>
      </p:pic>
      <p:sp>
        <p:nvSpPr>
          <p:cNvPr id="658" name="Google Shape;658;p62"/>
          <p:cNvSpPr txBox="1"/>
          <p:nvPr/>
        </p:nvSpPr>
        <p:spPr>
          <a:xfrm>
            <a:off x="1305950" y="3779200"/>
            <a:ext cx="4202400" cy="49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1600" b="1">
                <a:latin typeface="Nunito"/>
                <a:ea typeface="Nunito"/>
                <a:cs typeface="Nunito"/>
                <a:sym typeface="Nunito"/>
              </a:rPr>
              <a:t>overfitting?</a:t>
            </a:r>
            <a:endParaRPr sz="1600" b="1">
              <a:latin typeface="Nunito"/>
              <a:ea typeface="Nunito"/>
              <a:cs typeface="Nunito"/>
              <a:sym typeface="Nuni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6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Testing - Epochen - Ergebnisse</a:t>
            </a:r>
            <a:endParaRPr/>
          </a:p>
        </p:txBody>
      </p:sp>
      <p:sp>
        <p:nvSpPr>
          <p:cNvPr id="664" name="Google Shape;664;p63"/>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de" sz="1600" b="1"/>
              <a:t>5:</a:t>
            </a:r>
            <a:endParaRPr sz="1600" b="1"/>
          </a:p>
          <a:p>
            <a:pPr marL="457200" lvl="0" indent="0" algn="l" rtl="0">
              <a:spcBef>
                <a:spcPts val="1600"/>
              </a:spcBef>
              <a:spcAft>
                <a:spcPts val="0"/>
              </a:spcAft>
              <a:buNone/>
            </a:pPr>
            <a:r>
              <a:rPr lang="de" sz="1600" b="1"/>
              <a:t>10:</a:t>
            </a:r>
            <a:endParaRPr sz="1600" b="1"/>
          </a:p>
          <a:p>
            <a:pPr marL="457200" lvl="0" indent="0" algn="l" rtl="0">
              <a:spcBef>
                <a:spcPts val="1600"/>
              </a:spcBef>
              <a:spcAft>
                <a:spcPts val="0"/>
              </a:spcAft>
              <a:buNone/>
            </a:pPr>
            <a:r>
              <a:rPr lang="de" sz="1600" b="1"/>
              <a:t>15:</a:t>
            </a:r>
            <a:endParaRPr sz="1600" b="1"/>
          </a:p>
          <a:p>
            <a:pPr marL="457200" lvl="0" indent="0" algn="l" rtl="0">
              <a:spcBef>
                <a:spcPts val="1600"/>
              </a:spcBef>
              <a:spcAft>
                <a:spcPts val="0"/>
              </a:spcAft>
              <a:buNone/>
            </a:pPr>
            <a:r>
              <a:rPr lang="de" sz="1600" b="1"/>
              <a:t>20:</a:t>
            </a:r>
            <a:endParaRPr sz="1600" b="1"/>
          </a:p>
          <a:p>
            <a:pPr marL="457200" lvl="0" indent="0" algn="l" rtl="0">
              <a:spcBef>
                <a:spcPts val="1600"/>
              </a:spcBef>
              <a:spcAft>
                <a:spcPts val="0"/>
              </a:spcAft>
              <a:buNone/>
            </a:pPr>
            <a:r>
              <a:rPr lang="de" sz="1600" b="1"/>
              <a:t>25:</a:t>
            </a:r>
            <a:endParaRPr sz="1600" b="1"/>
          </a:p>
          <a:p>
            <a:pPr marL="457200" lvl="0" indent="0" algn="l" rtl="0">
              <a:spcBef>
                <a:spcPts val="1600"/>
              </a:spcBef>
              <a:spcAft>
                <a:spcPts val="1600"/>
              </a:spcAft>
              <a:buNone/>
            </a:pPr>
            <a:r>
              <a:rPr lang="de" sz="1600" b="1"/>
              <a:t>30:</a:t>
            </a:r>
            <a:endParaRPr/>
          </a:p>
        </p:txBody>
      </p:sp>
      <p:pic>
        <p:nvPicPr>
          <p:cNvPr id="665" name="Google Shape;665;p63"/>
          <p:cNvPicPr preferRelativeResize="0"/>
          <p:nvPr/>
        </p:nvPicPr>
        <p:blipFill>
          <a:blip r:embed="rId3">
            <a:alphaModFix/>
          </a:blip>
          <a:stretch>
            <a:fillRect/>
          </a:stretch>
        </p:blipFill>
        <p:spPr>
          <a:xfrm>
            <a:off x="2507800" y="1931700"/>
            <a:ext cx="3839487" cy="446845"/>
          </a:xfrm>
          <a:prstGeom prst="rect">
            <a:avLst/>
          </a:prstGeom>
          <a:noFill/>
          <a:ln w="9525" cap="flat" cmpd="sng">
            <a:solidFill>
              <a:schemeClr val="dk2"/>
            </a:solidFill>
            <a:prstDash val="solid"/>
            <a:round/>
            <a:headEnd type="none" w="sm" len="sm"/>
            <a:tailEnd type="none" w="sm" len="sm"/>
          </a:ln>
        </p:spPr>
      </p:pic>
      <p:pic>
        <p:nvPicPr>
          <p:cNvPr id="666" name="Google Shape;666;p63"/>
          <p:cNvPicPr preferRelativeResize="0"/>
          <p:nvPr/>
        </p:nvPicPr>
        <p:blipFill>
          <a:blip r:embed="rId4">
            <a:alphaModFix/>
          </a:blip>
          <a:stretch>
            <a:fillRect/>
          </a:stretch>
        </p:blipFill>
        <p:spPr>
          <a:xfrm>
            <a:off x="2507800" y="2457842"/>
            <a:ext cx="3839489" cy="429264"/>
          </a:xfrm>
          <a:prstGeom prst="rect">
            <a:avLst/>
          </a:prstGeom>
          <a:noFill/>
          <a:ln w="9525" cap="flat" cmpd="sng">
            <a:solidFill>
              <a:schemeClr val="dk2"/>
            </a:solidFill>
            <a:prstDash val="solid"/>
            <a:round/>
            <a:headEnd type="none" w="sm" len="sm"/>
            <a:tailEnd type="none" w="sm" len="sm"/>
          </a:ln>
        </p:spPr>
      </p:pic>
      <p:pic>
        <p:nvPicPr>
          <p:cNvPr id="667" name="Google Shape;667;p63"/>
          <p:cNvPicPr preferRelativeResize="0"/>
          <p:nvPr/>
        </p:nvPicPr>
        <p:blipFill>
          <a:blip r:embed="rId5">
            <a:alphaModFix/>
          </a:blip>
          <a:stretch>
            <a:fillRect/>
          </a:stretch>
        </p:blipFill>
        <p:spPr>
          <a:xfrm>
            <a:off x="2507812" y="3449613"/>
            <a:ext cx="3839489" cy="424437"/>
          </a:xfrm>
          <a:prstGeom prst="rect">
            <a:avLst/>
          </a:prstGeom>
          <a:noFill/>
          <a:ln w="9525" cap="flat" cmpd="sng">
            <a:solidFill>
              <a:srgbClr val="000000"/>
            </a:solidFill>
            <a:prstDash val="solid"/>
            <a:round/>
            <a:headEnd type="none" w="sm" len="sm"/>
            <a:tailEnd type="none" w="sm" len="sm"/>
          </a:ln>
        </p:spPr>
      </p:pic>
      <p:pic>
        <p:nvPicPr>
          <p:cNvPr id="668" name="Google Shape;668;p63"/>
          <p:cNvPicPr preferRelativeResize="0"/>
          <p:nvPr/>
        </p:nvPicPr>
        <p:blipFill>
          <a:blip r:embed="rId6">
            <a:alphaModFix/>
          </a:blip>
          <a:stretch>
            <a:fillRect/>
          </a:stretch>
        </p:blipFill>
        <p:spPr>
          <a:xfrm>
            <a:off x="2507800" y="2950385"/>
            <a:ext cx="3839487" cy="435941"/>
          </a:xfrm>
          <a:prstGeom prst="rect">
            <a:avLst/>
          </a:prstGeom>
          <a:noFill/>
          <a:ln w="9525" cap="flat" cmpd="sng">
            <a:solidFill>
              <a:schemeClr val="dk2"/>
            </a:solidFill>
            <a:prstDash val="solid"/>
            <a:round/>
            <a:headEnd type="none" w="sm" len="sm"/>
            <a:tailEnd type="none" w="sm" len="sm"/>
          </a:ln>
        </p:spPr>
      </p:pic>
      <p:pic>
        <p:nvPicPr>
          <p:cNvPr id="669" name="Google Shape;669;p63"/>
          <p:cNvPicPr preferRelativeResize="0"/>
          <p:nvPr/>
        </p:nvPicPr>
        <p:blipFill>
          <a:blip r:embed="rId7">
            <a:alphaModFix/>
          </a:blip>
          <a:stretch>
            <a:fillRect/>
          </a:stretch>
        </p:blipFill>
        <p:spPr>
          <a:xfrm>
            <a:off x="2507800" y="3937350"/>
            <a:ext cx="3839475" cy="429154"/>
          </a:xfrm>
          <a:prstGeom prst="rect">
            <a:avLst/>
          </a:prstGeom>
          <a:noFill/>
          <a:ln w="9525" cap="flat" cmpd="sng">
            <a:solidFill>
              <a:srgbClr val="000000"/>
            </a:solidFill>
            <a:prstDash val="solid"/>
            <a:round/>
            <a:headEnd type="none" w="sm" len="sm"/>
            <a:tailEnd type="none" w="sm" len="sm"/>
          </a:ln>
        </p:spPr>
      </p:pic>
      <p:pic>
        <p:nvPicPr>
          <p:cNvPr id="670" name="Google Shape;670;p63"/>
          <p:cNvPicPr preferRelativeResize="0"/>
          <p:nvPr/>
        </p:nvPicPr>
        <p:blipFill>
          <a:blip r:embed="rId8">
            <a:alphaModFix/>
          </a:blip>
          <a:stretch>
            <a:fillRect/>
          </a:stretch>
        </p:blipFill>
        <p:spPr>
          <a:xfrm>
            <a:off x="2507800" y="4429795"/>
            <a:ext cx="3839475" cy="42724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Testing - Epochen - Ergebnisse</a:t>
            </a:r>
            <a:endParaRPr/>
          </a:p>
        </p:txBody>
      </p:sp>
      <p:pic>
        <p:nvPicPr>
          <p:cNvPr id="676" name="Google Shape;676;p64"/>
          <p:cNvPicPr preferRelativeResize="0"/>
          <p:nvPr/>
        </p:nvPicPr>
        <p:blipFill>
          <a:blip r:embed="rId3">
            <a:alphaModFix/>
          </a:blip>
          <a:stretch>
            <a:fillRect/>
          </a:stretch>
        </p:blipFill>
        <p:spPr>
          <a:xfrm>
            <a:off x="2124075" y="1597875"/>
            <a:ext cx="4895850" cy="3105150"/>
          </a:xfrm>
          <a:prstGeom prst="rect">
            <a:avLst/>
          </a:prstGeom>
          <a:noFill/>
          <a:ln>
            <a:noFill/>
          </a:ln>
        </p:spPr>
      </p:pic>
      <p:pic>
        <p:nvPicPr>
          <p:cNvPr id="677" name="Google Shape;677;p64"/>
          <p:cNvPicPr preferRelativeResize="0"/>
          <p:nvPr/>
        </p:nvPicPr>
        <p:blipFill>
          <a:blip r:embed="rId4">
            <a:alphaModFix/>
          </a:blip>
          <a:stretch>
            <a:fillRect/>
          </a:stretch>
        </p:blipFill>
        <p:spPr>
          <a:xfrm>
            <a:off x="3667750" y="2571750"/>
            <a:ext cx="494627" cy="321900"/>
          </a:xfrm>
          <a:prstGeom prst="rect">
            <a:avLst/>
          </a:prstGeom>
          <a:noFill/>
          <a:ln>
            <a:noFill/>
          </a:ln>
        </p:spPr>
      </p:pic>
      <p:pic>
        <p:nvPicPr>
          <p:cNvPr id="678" name="Google Shape;678;p64"/>
          <p:cNvPicPr preferRelativeResize="0"/>
          <p:nvPr/>
        </p:nvPicPr>
        <p:blipFill>
          <a:blip r:embed="rId5">
            <a:alphaModFix/>
          </a:blip>
          <a:stretch>
            <a:fillRect/>
          </a:stretch>
        </p:blipFill>
        <p:spPr>
          <a:xfrm>
            <a:off x="2935075" y="2172100"/>
            <a:ext cx="494625" cy="337994"/>
          </a:xfrm>
          <a:prstGeom prst="rect">
            <a:avLst/>
          </a:prstGeom>
          <a:noFill/>
          <a:ln>
            <a:noFill/>
          </a:ln>
        </p:spPr>
      </p:pic>
      <p:pic>
        <p:nvPicPr>
          <p:cNvPr id="679" name="Google Shape;679;p64"/>
          <p:cNvPicPr preferRelativeResize="0"/>
          <p:nvPr/>
        </p:nvPicPr>
        <p:blipFill>
          <a:blip r:embed="rId6">
            <a:alphaModFix/>
          </a:blip>
          <a:stretch>
            <a:fillRect/>
          </a:stretch>
        </p:blipFill>
        <p:spPr>
          <a:xfrm>
            <a:off x="5614682" y="2180150"/>
            <a:ext cx="398543" cy="321900"/>
          </a:xfrm>
          <a:prstGeom prst="rect">
            <a:avLst/>
          </a:prstGeom>
          <a:noFill/>
          <a:ln>
            <a:noFill/>
          </a:ln>
        </p:spPr>
      </p:pic>
      <p:pic>
        <p:nvPicPr>
          <p:cNvPr id="680" name="Google Shape;680;p64"/>
          <p:cNvPicPr preferRelativeResize="0"/>
          <p:nvPr/>
        </p:nvPicPr>
        <p:blipFill>
          <a:blip r:embed="rId7">
            <a:alphaModFix/>
          </a:blip>
          <a:stretch>
            <a:fillRect/>
          </a:stretch>
        </p:blipFill>
        <p:spPr>
          <a:xfrm>
            <a:off x="6475275" y="2090700"/>
            <a:ext cx="398550" cy="308312"/>
          </a:xfrm>
          <a:prstGeom prst="rect">
            <a:avLst/>
          </a:prstGeom>
          <a:noFill/>
          <a:ln>
            <a:noFill/>
          </a:ln>
        </p:spPr>
      </p:pic>
      <p:sp>
        <p:nvSpPr>
          <p:cNvPr id="681" name="Google Shape;681;p64"/>
          <p:cNvSpPr/>
          <p:nvPr/>
        </p:nvSpPr>
        <p:spPr>
          <a:xfrm>
            <a:off x="4370150" y="3859450"/>
            <a:ext cx="335700" cy="3357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6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Data Augmentation</a:t>
            </a:r>
            <a:endParaRPr/>
          </a:p>
        </p:txBody>
      </p:sp>
      <p:pic>
        <p:nvPicPr>
          <p:cNvPr id="687" name="Google Shape;687;p65"/>
          <p:cNvPicPr preferRelativeResize="0"/>
          <p:nvPr/>
        </p:nvPicPr>
        <p:blipFill>
          <a:blip r:embed="rId3">
            <a:alphaModFix/>
          </a:blip>
          <a:stretch>
            <a:fillRect/>
          </a:stretch>
        </p:blipFill>
        <p:spPr>
          <a:xfrm>
            <a:off x="922075" y="1814888"/>
            <a:ext cx="2547575" cy="1639250"/>
          </a:xfrm>
          <a:prstGeom prst="rect">
            <a:avLst/>
          </a:prstGeom>
          <a:noFill/>
          <a:ln>
            <a:noFill/>
          </a:ln>
        </p:spPr>
      </p:pic>
      <p:pic>
        <p:nvPicPr>
          <p:cNvPr id="688" name="Google Shape;688;p65"/>
          <p:cNvPicPr preferRelativeResize="0"/>
          <p:nvPr/>
        </p:nvPicPr>
        <p:blipFill>
          <a:blip r:embed="rId4">
            <a:alphaModFix/>
          </a:blip>
          <a:stretch>
            <a:fillRect/>
          </a:stretch>
        </p:blipFill>
        <p:spPr>
          <a:xfrm>
            <a:off x="5666050" y="1781725"/>
            <a:ext cx="2547575" cy="1705580"/>
          </a:xfrm>
          <a:prstGeom prst="rect">
            <a:avLst/>
          </a:prstGeom>
          <a:noFill/>
          <a:ln>
            <a:noFill/>
          </a:ln>
        </p:spPr>
      </p:pic>
      <p:cxnSp>
        <p:nvCxnSpPr>
          <p:cNvPr id="689" name="Google Shape;689;p65"/>
          <p:cNvCxnSpPr/>
          <p:nvPr/>
        </p:nvCxnSpPr>
        <p:spPr>
          <a:xfrm>
            <a:off x="3995150" y="2634513"/>
            <a:ext cx="11454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6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Data Augmentation</a:t>
            </a:r>
            <a:endParaRPr/>
          </a:p>
        </p:txBody>
      </p:sp>
      <p:sp>
        <p:nvSpPr>
          <p:cNvPr id="695" name="Google Shape;695;p66"/>
          <p:cNvSpPr txBox="1">
            <a:spLocks noGrp="1"/>
          </p:cNvSpPr>
          <p:nvPr>
            <p:ph type="body" idx="1"/>
          </p:nvPr>
        </p:nvSpPr>
        <p:spPr>
          <a:xfrm>
            <a:off x="1303800" y="1990050"/>
            <a:ext cx="7030500" cy="29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t>not augmented:</a:t>
            </a:r>
            <a:endParaRPr b="1"/>
          </a:p>
          <a:p>
            <a:pPr marL="0" lvl="0" indent="0" algn="l" rtl="0">
              <a:spcBef>
                <a:spcPts val="1600"/>
              </a:spcBef>
              <a:spcAft>
                <a:spcPts val="0"/>
              </a:spcAft>
              <a:buNone/>
            </a:pPr>
            <a:endParaRPr sz="1050" b="1">
              <a:solidFill>
                <a:srgbClr val="000000"/>
              </a:solidFill>
              <a:highlight>
                <a:srgbClr val="FFFFFF"/>
              </a:highlight>
              <a:latin typeface="Arial"/>
              <a:ea typeface="Arial"/>
              <a:cs typeface="Arial"/>
              <a:sym typeface="Arial"/>
            </a:endParaRPr>
          </a:p>
          <a:p>
            <a:pPr marL="0" lvl="0" indent="0" algn="l" rtl="0">
              <a:spcBef>
                <a:spcPts val="1600"/>
              </a:spcBef>
              <a:spcAft>
                <a:spcPts val="0"/>
              </a:spcAft>
              <a:buNone/>
            </a:pPr>
            <a:r>
              <a:rPr lang="de" b="1"/>
              <a:t>augmented: 			</a:t>
            </a:r>
            <a:endParaRPr b="1"/>
          </a:p>
          <a:p>
            <a:pPr marL="0" lvl="0" indent="0" algn="l" rtl="0">
              <a:spcBef>
                <a:spcPts val="1600"/>
              </a:spcBef>
              <a:spcAft>
                <a:spcPts val="0"/>
              </a:spcAft>
              <a:buNone/>
            </a:pPr>
            <a:endParaRPr b="1"/>
          </a:p>
          <a:p>
            <a:pPr marL="0" lvl="0" indent="0" algn="l" rtl="0">
              <a:spcBef>
                <a:spcPts val="1600"/>
              </a:spcBef>
              <a:spcAft>
                <a:spcPts val="1600"/>
              </a:spcAft>
              <a:buNone/>
            </a:pPr>
            <a:r>
              <a:rPr lang="de" b="1"/>
              <a:t>augmented - uniform:</a:t>
            </a:r>
            <a:endParaRPr b="1"/>
          </a:p>
        </p:txBody>
      </p:sp>
      <p:sp>
        <p:nvSpPr>
          <p:cNvPr id="696" name="Google Shape;696;p66"/>
          <p:cNvSpPr txBox="1"/>
          <p:nvPr/>
        </p:nvSpPr>
        <p:spPr>
          <a:xfrm>
            <a:off x="3640575" y="1990050"/>
            <a:ext cx="1785000" cy="853500"/>
          </a:xfrm>
          <a:prstGeom prst="rect">
            <a:avLst/>
          </a:prstGeom>
          <a:noFill/>
          <a:ln>
            <a:noFill/>
          </a:ln>
        </p:spPr>
        <p:txBody>
          <a:bodyPr spcFirstLastPara="1" wrap="square" lIns="91425" tIns="91425" rIns="91425" bIns="91425" anchor="t" anchorCtr="0">
            <a:noAutofit/>
          </a:bodyPr>
          <a:lstStyle/>
          <a:p>
            <a:pPr marL="457200" lvl="0" indent="-295275" algn="l" rtl="0">
              <a:lnSpc>
                <a:spcPct val="115000"/>
              </a:lnSpc>
              <a:spcBef>
                <a:spcPts val="0"/>
              </a:spcBef>
              <a:spcAft>
                <a:spcPts val="0"/>
              </a:spcAft>
              <a:buClr>
                <a:srgbClr val="000000"/>
              </a:buClr>
              <a:buSzPts val="1050"/>
              <a:buFont typeface="Arial"/>
              <a:buChar char="-"/>
            </a:pPr>
            <a:r>
              <a:rPr lang="de" sz="1050">
                <a:highlight>
                  <a:srgbClr val="FFFFFF"/>
                </a:highlight>
              </a:rPr>
              <a:t>Side: 4459</a:t>
            </a:r>
            <a:endParaRPr sz="1050">
              <a:highlight>
                <a:srgbClr val="FFFFFF"/>
              </a:highlight>
            </a:endParaRPr>
          </a:p>
          <a:p>
            <a:pPr marL="457200" lvl="0" indent="-295275" algn="l" rtl="0">
              <a:lnSpc>
                <a:spcPct val="115000"/>
              </a:lnSpc>
              <a:spcBef>
                <a:spcPts val="0"/>
              </a:spcBef>
              <a:spcAft>
                <a:spcPts val="0"/>
              </a:spcAft>
              <a:buClr>
                <a:srgbClr val="000000"/>
              </a:buClr>
              <a:buSzPts val="1050"/>
              <a:buFont typeface="Arial"/>
              <a:buChar char="-"/>
            </a:pPr>
            <a:r>
              <a:rPr lang="de" sz="1050">
                <a:highlight>
                  <a:srgbClr val="FFFFFF"/>
                </a:highlight>
              </a:rPr>
              <a:t>Front: 2333</a:t>
            </a:r>
            <a:endParaRPr sz="1050">
              <a:highlight>
                <a:srgbClr val="FFFFFF"/>
              </a:highlight>
            </a:endParaRPr>
          </a:p>
          <a:p>
            <a:pPr marL="457200" lvl="0" indent="-295275" algn="l" rtl="0">
              <a:lnSpc>
                <a:spcPct val="115000"/>
              </a:lnSpc>
              <a:spcBef>
                <a:spcPts val="0"/>
              </a:spcBef>
              <a:spcAft>
                <a:spcPts val="0"/>
              </a:spcAft>
              <a:buClr>
                <a:srgbClr val="000000"/>
              </a:buClr>
              <a:buSzPts val="1050"/>
              <a:buFont typeface="Arial"/>
              <a:buChar char="-"/>
            </a:pPr>
            <a:r>
              <a:rPr lang="de" sz="1050">
                <a:highlight>
                  <a:srgbClr val="FFFFFF"/>
                </a:highlight>
              </a:rPr>
              <a:t>Downwards: 1107</a:t>
            </a:r>
            <a:endParaRPr sz="1050">
              <a:highlight>
                <a:srgbClr val="FFFFFF"/>
              </a:highlight>
            </a:endParaRPr>
          </a:p>
          <a:p>
            <a:pPr marL="457200" lvl="0" indent="-295275" algn="l" rtl="0">
              <a:lnSpc>
                <a:spcPct val="115000"/>
              </a:lnSpc>
              <a:spcBef>
                <a:spcPts val="0"/>
              </a:spcBef>
              <a:spcAft>
                <a:spcPts val="0"/>
              </a:spcAft>
              <a:buClr>
                <a:srgbClr val="000000"/>
              </a:buClr>
              <a:buSzPts val="1050"/>
              <a:buFont typeface="Arial"/>
              <a:buChar char="-"/>
            </a:pPr>
            <a:r>
              <a:rPr lang="de" sz="1050">
                <a:highlight>
                  <a:srgbClr val="FFFFFF"/>
                </a:highlight>
              </a:rPr>
              <a:t>Upwards: 401</a:t>
            </a:r>
            <a:endParaRPr>
              <a:latin typeface="Nunito"/>
              <a:ea typeface="Nunito"/>
              <a:cs typeface="Nunito"/>
              <a:sym typeface="Nunito"/>
            </a:endParaRPr>
          </a:p>
        </p:txBody>
      </p:sp>
      <p:sp>
        <p:nvSpPr>
          <p:cNvPr id="697" name="Google Shape;697;p66"/>
          <p:cNvSpPr txBox="1"/>
          <p:nvPr/>
        </p:nvSpPr>
        <p:spPr>
          <a:xfrm>
            <a:off x="3640575" y="2834100"/>
            <a:ext cx="1785000" cy="853500"/>
          </a:xfrm>
          <a:prstGeom prst="rect">
            <a:avLst/>
          </a:prstGeom>
          <a:noFill/>
          <a:ln>
            <a:noFill/>
          </a:ln>
        </p:spPr>
        <p:txBody>
          <a:bodyPr spcFirstLastPara="1" wrap="square" lIns="91425" tIns="91425" rIns="91425" bIns="91425" anchor="t" anchorCtr="0">
            <a:noAutofit/>
          </a:bodyPr>
          <a:lstStyle/>
          <a:p>
            <a:pPr marL="457200" lvl="0" indent="-295275" algn="l" rtl="0">
              <a:lnSpc>
                <a:spcPct val="115000"/>
              </a:lnSpc>
              <a:spcBef>
                <a:spcPts val="0"/>
              </a:spcBef>
              <a:spcAft>
                <a:spcPts val="0"/>
              </a:spcAft>
              <a:buClr>
                <a:srgbClr val="000000"/>
              </a:buClr>
              <a:buSzPts val="1050"/>
              <a:buFont typeface="Arial"/>
              <a:buChar char="-"/>
            </a:pPr>
            <a:r>
              <a:rPr lang="de" sz="1050">
                <a:highlight>
                  <a:srgbClr val="FFFFFF"/>
                </a:highlight>
              </a:rPr>
              <a:t>Side: 8918</a:t>
            </a:r>
            <a:endParaRPr sz="1050">
              <a:highlight>
                <a:srgbClr val="FFFFFF"/>
              </a:highlight>
            </a:endParaRPr>
          </a:p>
          <a:p>
            <a:pPr marL="457200" lvl="0" indent="-295275" algn="l" rtl="0">
              <a:lnSpc>
                <a:spcPct val="115000"/>
              </a:lnSpc>
              <a:spcBef>
                <a:spcPts val="0"/>
              </a:spcBef>
              <a:spcAft>
                <a:spcPts val="0"/>
              </a:spcAft>
              <a:buClr>
                <a:srgbClr val="000000"/>
              </a:buClr>
              <a:buSzPts val="1050"/>
              <a:buFont typeface="Arial"/>
              <a:buChar char="-"/>
            </a:pPr>
            <a:r>
              <a:rPr lang="de" sz="1050">
                <a:highlight>
                  <a:srgbClr val="FFFFFF"/>
                </a:highlight>
              </a:rPr>
              <a:t>Front: 4666</a:t>
            </a:r>
            <a:endParaRPr sz="1050">
              <a:highlight>
                <a:srgbClr val="FFFFFF"/>
              </a:highlight>
            </a:endParaRPr>
          </a:p>
          <a:p>
            <a:pPr marL="457200" lvl="0" indent="-295275" algn="l" rtl="0">
              <a:lnSpc>
                <a:spcPct val="115000"/>
              </a:lnSpc>
              <a:spcBef>
                <a:spcPts val="0"/>
              </a:spcBef>
              <a:spcAft>
                <a:spcPts val="0"/>
              </a:spcAft>
              <a:buClr>
                <a:srgbClr val="000000"/>
              </a:buClr>
              <a:buSzPts val="1050"/>
              <a:buFont typeface="Arial"/>
              <a:buChar char="-"/>
            </a:pPr>
            <a:r>
              <a:rPr lang="de" sz="1050">
                <a:highlight>
                  <a:srgbClr val="FFFFFF"/>
                </a:highlight>
              </a:rPr>
              <a:t>Downwards: 2214</a:t>
            </a:r>
            <a:endParaRPr sz="1050">
              <a:highlight>
                <a:srgbClr val="FFFFFF"/>
              </a:highlight>
            </a:endParaRPr>
          </a:p>
          <a:p>
            <a:pPr marL="457200" lvl="0" indent="-295275" algn="l" rtl="0">
              <a:lnSpc>
                <a:spcPct val="115000"/>
              </a:lnSpc>
              <a:spcBef>
                <a:spcPts val="0"/>
              </a:spcBef>
              <a:spcAft>
                <a:spcPts val="0"/>
              </a:spcAft>
              <a:buClr>
                <a:srgbClr val="000000"/>
              </a:buClr>
              <a:buSzPts val="1050"/>
              <a:buFont typeface="Arial"/>
              <a:buChar char="-"/>
            </a:pPr>
            <a:r>
              <a:rPr lang="de" sz="1050">
                <a:highlight>
                  <a:srgbClr val="FFFFFF"/>
                </a:highlight>
              </a:rPr>
              <a:t>Upwards: 802</a:t>
            </a:r>
            <a:endParaRPr>
              <a:latin typeface="Nunito"/>
              <a:ea typeface="Nunito"/>
              <a:cs typeface="Nunito"/>
              <a:sym typeface="Nunito"/>
            </a:endParaRPr>
          </a:p>
        </p:txBody>
      </p:sp>
      <p:sp>
        <p:nvSpPr>
          <p:cNvPr id="698" name="Google Shape;698;p66"/>
          <p:cNvSpPr txBox="1"/>
          <p:nvPr/>
        </p:nvSpPr>
        <p:spPr>
          <a:xfrm>
            <a:off x="3640575" y="3687600"/>
            <a:ext cx="1785000" cy="853500"/>
          </a:xfrm>
          <a:prstGeom prst="rect">
            <a:avLst/>
          </a:prstGeom>
          <a:noFill/>
          <a:ln>
            <a:noFill/>
          </a:ln>
        </p:spPr>
        <p:txBody>
          <a:bodyPr spcFirstLastPara="1" wrap="square" lIns="91425" tIns="91425" rIns="91425" bIns="91425" anchor="t" anchorCtr="0">
            <a:noAutofit/>
          </a:bodyPr>
          <a:lstStyle/>
          <a:p>
            <a:pPr marL="457200" lvl="0" indent="-295275" algn="l" rtl="0">
              <a:lnSpc>
                <a:spcPct val="115000"/>
              </a:lnSpc>
              <a:spcBef>
                <a:spcPts val="0"/>
              </a:spcBef>
              <a:spcAft>
                <a:spcPts val="0"/>
              </a:spcAft>
              <a:buClr>
                <a:srgbClr val="000000"/>
              </a:buClr>
              <a:buSzPts val="1050"/>
              <a:buFont typeface="Arial"/>
              <a:buChar char="-"/>
            </a:pPr>
            <a:r>
              <a:rPr lang="de" sz="1050">
                <a:highlight>
                  <a:srgbClr val="FFFFFF"/>
                </a:highlight>
              </a:rPr>
              <a:t>Side: 802</a:t>
            </a:r>
            <a:endParaRPr sz="1050">
              <a:highlight>
                <a:srgbClr val="FFFFFF"/>
              </a:highlight>
            </a:endParaRPr>
          </a:p>
          <a:p>
            <a:pPr marL="457200" lvl="0" indent="-295275" algn="l" rtl="0">
              <a:lnSpc>
                <a:spcPct val="115000"/>
              </a:lnSpc>
              <a:spcBef>
                <a:spcPts val="0"/>
              </a:spcBef>
              <a:spcAft>
                <a:spcPts val="0"/>
              </a:spcAft>
              <a:buClr>
                <a:srgbClr val="000000"/>
              </a:buClr>
              <a:buSzPts val="1050"/>
              <a:buFont typeface="Arial"/>
              <a:buChar char="-"/>
            </a:pPr>
            <a:r>
              <a:rPr lang="de" sz="1050">
                <a:highlight>
                  <a:srgbClr val="FFFFFF"/>
                </a:highlight>
              </a:rPr>
              <a:t>Front: 802</a:t>
            </a:r>
            <a:endParaRPr sz="1050">
              <a:highlight>
                <a:srgbClr val="FFFFFF"/>
              </a:highlight>
            </a:endParaRPr>
          </a:p>
          <a:p>
            <a:pPr marL="457200" lvl="0" indent="-295275" algn="l" rtl="0">
              <a:lnSpc>
                <a:spcPct val="115000"/>
              </a:lnSpc>
              <a:spcBef>
                <a:spcPts val="0"/>
              </a:spcBef>
              <a:spcAft>
                <a:spcPts val="0"/>
              </a:spcAft>
              <a:buClr>
                <a:srgbClr val="000000"/>
              </a:buClr>
              <a:buSzPts val="1050"/>
              <a:buFont typeface="Arial"/>
              <a:buChar char="-"/>
            </a:pPr>
            <a:r>
              <a:rPr lang="de" sz="1050">
                <a:highlight>
                  <a:srgbClr val="FFFFFF"/>
                </a:highlight>
              </a:rPr>
              <a:t>Downwards: 802</a:t>
            </a:r>
            <a:endParaRPr sz="1050">
              <a:highlight>
                <a:srgbClr val="FFFFFF"/>
              </a:highlight>
            </a:endParaRPr>
          </a:p>
          <a:p>
            <a:pPr marL="457200" lvl="0" indent="-295275" algn="l" rtl="0">
              <a:lnSpc>
                <a:spcPct val="115000"/>
              </a:lnSpc>
              <a:spcBef>
                <a:spcPts val="0"/>
              </a:spcBef>
              <a:spcAft>
                <a:spcPts val="0"/>
              </a:spcAft>
              <a:buClr>
                <a:srgbClr val="000000"/>
              </a:buClr>
              <a:buSzPts val="1050"/>
              <a:buFont typeface="Arial"/>
              <a:buChar char="-"/>
            </a:pPr>
            <a:r>
              <a:rPr lang="de" sz="1050">
                <a:highlight>
                  <a:srgbClr val="FFFFFF"/>
                </a:highlight>
              </a:rPr>
              <a:t>Upwards: 802</a:t>
            </a:r>
            <a:endParaRPr>
              <a:latin typeface="Nunito"/>
              <a:ea typeface="Nunito"/>
              <a:cs typeface="Nunito"/>
              <a:sym typeface="Nunito"/>
            </a:endParaRPr>
          </a:p>
        </p:txBody>
      </p:sp>
      <p:cxnSp>
        <p:nvCxnSpPr>
          <p:cNvPr id="699" name="Google Shape;699;p66"/>
          <p:cNvCxnSpPr/>
          <p:nvPr/>
        </p:nvCxnSpPr>
        <p:spPr>
          <a:xfrm>
            <a:off x="1303800" y="3687600"/>
            <a:ext cx="6429600" cy="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66"/>
          <p:cNvCxnSpPr/>
          <p:nvPr/>
        </p:nvCxnSpPr>
        <p:spPr>
          <a:xfrm>
            <a:off x="1303800" y="2847775"/>
            <a:ext cx="6437100" cy="0"/>
          </a:xfrm>
          <a:prstGeom prst="straightConnector1">
            <a:avLst/>
          </a:prstGeom>
          <a:noFill/>
          <a:ln w="9525" cap="flat" cmpd="sng">
            <a:solidFill>
              <a:schemeClr val="dk2"/>
            </a:solidFill>
            <a:prstDash val="solid"/>
            <a:round/>
            <a:headEnd type="none" w="med" len="med"/>
            <a:tailEnd type="none" w="med" len="med"/>
          </a:ln>
        </p:spPr>
      </p:cxnSp>
      <p:sp>
        <p:nvSpPr>
          <p:cNvPr id="701" name="Google Shape;701;p66"/>
          <p:cNvSpPr txBox="1"/>
          <p:nvPr/>
        </p:nvSpPr>
        <p:spPr>
          <a:xfrm>
            <a:off x="5948400" y="1994275"/>
            <a:ext cx="1785000" cy="853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600"/>
              </a:spcAft>
              <a:buNone/>
            </a:pPr>
            <a:r>
              <a:rPr lang="de" b="1">
                <a:highlight>
                  <a:srgbClr val="FFFFFF"/>
                </a:highlight>
              </a:rPr>
              <a:t>8300</a:t>
            </a:r>
            <a:endParaRPr b="1">
              <a:latin typeface="Nunito"/>
              <a:ea typeface="Nunito"/>
              <a:cs typeface="Nunito"/>
              <a:sym typeface="Nunito"/>
            </a:endParaRPr>
          </a:p>
        </p:txBody>
      </p:sp>
      <p:sp>
        <p:nvSpPr>
          <p:cNvPr id="702" name="Google Shape;702;p66"/>
          <p:cNvSpPr txBox="1"/>
          <p:nvPr/>
        </p:nvSpPr>
        <p:spPr>
          <a:xfrm>
            <a:off x="5948400" y="2834100"/>
            <a:ext cx="1785000" cy="853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600"/>
              </a:spcAft>
              <a:buNone/>
            </a:pPr>
            <a:r>
              <a:rPr lang="de" b="1">
                <a:highlight>
                  <a:srgbClr val="FFFFFF"/>
                </a:highlight>
              </a:rPr>
              <a:t>16600</a:t>
            </a:r>
            <a:endParaRPr b="1">
              <a:latin typeface="Nunito"/>
              <a:ea typeface="Nunito"/>
              <a:cs typeface="Nunito"/>
              <a:sym typeface="Nunito"/>
            </a:endParaRPr>
          </a:p>
        </p:txBody>
      </p:sp>
      <p:sp>
        <p:nvSpPr>
          <p:cNvPr id="703" name="Google Shape;703;p66"/>
          <p:cNvSpPr txBox="1"/>
          <p:nvPr/>
        </p:nvSpPr>
        <p:spPr>
          <a:xfrm>
            <a:off x="5948400" y="3687600"/>
            <a:ext cx="1785000" cy="853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600"/>
              </a:spcAft>
              <a:buNone/>
            </a:pPr>
            <a:r>
              <a:rPr lang="de" b="1">
                <a:highlight>
                  <a:srgbClr val="FFFFFF"/>
                </a:highlight>
              </a:rPr>
              <a:t>3208</a:t>
            </a:r>
            <a:endParaRPr b="1">
              <a:latin typeface="Nunito"/>
              <a:ea typeface="Nunito"/>
              <a:cs typeface="Nunito"/>
              <a:sym typeface="Nuni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6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Data Augmentation - Ergebnisse</a:t>
            </a:r>
            <a:endParaRPr/>
          </a:p>
        </p:txBody>
      </p:sp>
      <p:sp>
        <p:nvSpPr>
          <p:cNvPr id="709" name="Google Shape;709;p67"/>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t>not augmented:</a:t>
            </a:r>
            <a:endParaRPr b="1"/>
          </a:p>
          <a:p>
            <a:pPr marL="0" lvl="0" indent="0" algn="l" rtl="0">
              <a:spcBef>
                <a:spcPts val="1600"/>
              </a:spcBef>
              <a:spcAft>
                <a:spcPts val="0"/>
              </a:spcAft>
              <a:buNone/>
            </a:pPr>
            <a:endParaRPr sz="1050" b="1">
              <a:solidFill>
                <a:srgbClr val="000000"/>
              </a:solidFill>
              <a:highlight>
                <a:srgbClr val="FFFFFF"/>
              </a:highlight>
              <a:latin typeface="Arial"/>
              <a:ea typeface="Arial"/>
              <a:cs typeface="Arial"/>
              <a:sym typeface="Arial"/>
            </a:endParaRPr>
          </a:p>
          <a:p>
            <a:pPr marL="0" lvl="0" indent="0" algn="l" rtl="0">
              <a:spcBef>
                <a:spcPts val="1600"/>
              </a:spcBef>
              <a:spcAft>
                <a:spcPts val="0"/>
              </a:spcAft>
              <a:buNone/>
            </a:pPr>
            <a:r>
              <a:rPr lang="de" b="1"/>
              <a:t>augmented: 			</a:t>
            </a:r>
            <a:endParaRPr b="1"/>
          </a:p>
          <a:p>
            <a:pPr marL="0" lvl="0" indent="0" algn="l" rtl="0">
              <a:spcBef>
                <a:spcPts val="1600"/>
              </a:spcBef>
              <a:spcAft>
                <a:spcPts val="0"/>
              </a:spcAft>
              <a:buNone/>
            </a:pPr>
            <a:endParaRPr b="1"/>
          </a:p>
          <a:p>
            <a:pPr marL="0" lvl="0" indent="0" algn="l" rtl="0">
              <a:spcBef>
                <a:spcPts val="1600"/>
              </a:spcBef>
              <a:spcAft>
                <a:spcPts val="1600"/>
              </a:spcAft>
              <a:buNone/>
            </a:pPr>
            <a:r>
              <a:rPr lang="de" b="1"/>
              <a:t>augmented - uniform:</a:t>
            </a:r>
            <a:endParaRPr/>
          </a:p>
        </p:txBody>
      </p:sp>
      <p:pic>
        <p:nvPicPr>
          <p:cNvPr id="710" name="Google Shape;710;p67"/>
          <p:cNvPicPr preferRelativeResize="0"/>
          <p:nvPr/>
        </p:nvPicPr>
        <p:blipFill>
          <a:blip r:embed="rId3">
            <a:alphaModFix/>
          </a:blip>
          <a:stretch>
            <a:fillRect/>
          </a:stretch>
        </p:blipFill>
        <p:spPr>
          <a:xfrm>
            <a:off x="3564500" y="2765275"/>
            <a:ext cx="4016475" cy="459450"/>
          </a:xfrm>
          <a:prstGeom prst="rect">
            <a:avLst/>
          </a:prstGeom>
          <a:noFill/>
          <a:ln>
            <a:noFill/>
          </a:ln>
        </p:spPr>
      </p:pic>
      <p:pic>
        <p:nvPicPr>
          <p:cNvPr id="711" name="Google Shape;711;p67"/>
          <p:cNvPicPr preferRelativeResize="0"/>
          <p:nvPr/>
        </p:nvPicPr>
        <p:blipFill>
          <a:blip r:embed="rId4">
            <a:alphaModFix/>
          </a:blip>
          <a:stretch>
            <a:fillRect/>
          </a:stretch>
        </p:blipFill>
        <p:spPr>
          <a:xfrm>
            <a:off x="3564500" y="3677250"/>
            <a:ext cx="4016474" cy="428226"/>
          </a:xfrm>
          <a:prstGeom prst="rect">
            <a:avLst/>
          </a:prstGeom>
          <a:noFill/>
          <a:ln>
            <a:noFill/>
          </a:ln>
        </p:spPr>
      </p:pic>
      <p:pic>
        <p:nvPicPr>
          <p:cNvPr id="712" name="Google Shape;712;p67"/>
          <p:cNvPicPr preferRelativeResize="0"/>
          <p:nvPr/>
        </p:nvPicPr>
        <p:blipFill>
          <a:blip r:embed="rId5">
            <a:alphaModFix/>
          </a:blip>
          <a:stretch>
            <a:fillRect/>
          </a:stretch>
        </p:blipFill>
        <p:spPr>
          <a:xfrm>
            <a:off x="3559775" y="1990050"/>
            <a:ext cx="4025925" cy="459450"/>
          </a:xfrm>
          <a:prstGeom prst="rect">
            <a:avLst/>
          </a:prstGeom>
          <a:noFill/>
          <a:ln>
            <a:noFill/>
          </a:ln>
        </p:spPr>
      </p:pic>
      <p:sp>
        <p:nvSpPr>
          <p:cNvPr id="713" name="Google Shape;713;p67"/>
          <p:cNvSpPr/>
          <p:nvPr/>
        </p:nvSpPr>
        <p:spPr>
          <a:xfrm>
            <a:off x="4572000" y="2130375"/>
            <a:ext cx="593400" cy="2625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6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Zusammenfassung - Ergebnisse</a:t>
            </a:r>
            <a:endParaRPr/>
          </a:p>
        </p:txBody>
      </p:sp>
      <p:sp>
        <p:nvSpPr>
          <p:cNvPr id="719" name="Google Shape;719;p68"/>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400"/>
              <a:t>Farbschema:			</a:t>
            </a:r>
            <a:r>
              <a:rPr lang="de" sz="1400" b="1"/>
              <a:t>Color</a:t>
            </a:r>
            <a:endParaRPr sz="1400" b="1"/>
          </a:p>
          <a:p>
            <a:pPr marL="0" lvl="0" indent="0" algn="l" rtl="0">
              <a:spcBef>
                <a:spcPts val="1600"/>
              </a:spcBef>
              <a:spcAft>
                <a:spcPts val="0"/>
              </a:spcAft>
              <a:buNone/>
            </a:pPr>
            <a:r>
              <a:rPr lang="de" sz="1400"/>
              <a:t>Pixelgröße:				</a:t>
            </a:r>
            <a:r>
              <a:rPr lang="de" sz="1400" b="1"/>
              <a:t>64x64</a:t>
            </a:r>
            <a:endParaRPr sz="1400" b="1"/>
          </a:p>
          <a:p>
            <a:pPr marL="0" lvl="0" indent="0" algn="l" rtl="0">
              <a:spcBef>
                <a:spcPts val="1600"/>
              </a:spcBef>
              <a:spcAft>
                <a:spcPts val="0"/>
              </a:spcAft>
              <a:buNone/>
            </a:pPr>
            <a:r>
              <a:rPr lang="de" sz="1400"/>
              <a:t>Layer:				</a:t>
            </a:r>
            <a:r>
              <a:rPr lang="de" sz="1400" b="1"/>
              <a:t>few</a:t>
            </a:r>
            <a:endParaRPr sz="1400" b="1"/>
          </a:p>
          <a:p>
            <a:pPr marL="0" lvl="0" indent="0" algn="l" rtl="0">
              <a:spcBef>
                <a:spcPts val="1600"/>
              </a:spcBef>
              <a:spcAft>
                <a:spcPts val="0"/>
              </a:spcAft>
              <a:buNone/>
            </a:pPr>
            <a:r>
              <a:rPr lang="de" sz="1400"/>
              <a:t>Epochen:				</a:t>
            </a:r>
            <a:r>
              <a:rPr lang="de" sz="1400" b="1"/>
              <a:t>15</a:t>
            </a:r>
            <a:r>
              <a:rPr lang="de" sz="1400"/>
              <a:t>	</a:t>
            </a:r>
            <a:endParaRPr sz="1400"/>
          </a:p>
          <a:p>
            <a:pPr marL="0" lvl="0" indent="0" algn="l" rtl="0">
              <a:spcBef>
                <a:spcPts val="1600"/>
              </a:spcBef>
              <a:spcAft>
                <a:spcPts val="1600"/>
              </a:spcAft>
              <a:buNone/>
            </a:pPr>
            <a:r>
              <a:rPr lang="de" sz="1400"/>
              <a:t>Augmentation:			</a:t>
            </a:r>
            <a:r>
              <a:rPr lang="de" sz="1400" b="1"/>
              <a:t>not augmented</a:t>
            </a:r>
            <a:r>
              <a:rPr lang="de" sz="1400"/>
              <a:t>	</a:t>
            </a:r>
            <a:endParaRPr sz="1400"/>
          </a:p>
        </p:txBody>
      </p:sp>
      <p:pic>
        <p:nvPicPr>
          <p:cNvPr id="720" name="Google Shape;720;p68"/>
          <p:cNvPicPr preferRelativeResize="0"/>
          <p:nvPr/>
        </p:nvPicPr>
        <p:blipFill>
          <a:blip r:embed="rId3">
            <a:alphaModFix/>
          </a:blip>
          <a:stretch>
            <a:fillRect/>
          </a:stretch>
        </p:blipFill>
        <p:spPr>
          <a:xfrm>
            <a:off x="5107519" y="2708750"/>
            <a:ext cx="3545225" cy="404600"/>
          </a:xfrm>
          <a:prstGeom prst="rect">
            <a:avLst/>
          </a:prstGeom>
          <a:noFill/>
          <a:ln>
            <a:noFill/>
          </a:ln>
        </p:spPr>
      </p:pic>
      <p:sp>
        <p:nvSpPr>
          <p:cNvPr id="721" name="Google Shape;721;p68"/>
          <p:cNvSpPr/>
          <p:nvPr/>
        </p:nvSpPr>
        <p:spPr>
          <a:xfrm>
            <a:off x="6091950" y="2987825"/>
            <a:ext cx="407700" cy="147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2" name="Google Shape;722;p68"/>
          <p:cNvCxnSpPr/>
          <p:nvPr/>
        </p:nvCxnSpPr>
        <p:spPr>
          <a:xfrm rot="10800000">
            <a:off x="6285375" y="3078750"/>
            <a:ext cx="0" cy="346200"/>
          </a:xfrm>
          <a:prstGeom prst="straightConnector1">
            <a:avLst/>
          </a:prstGeom>
          <a:noFill/>
          <a:ln w="9525" cap="flat" cmpd="sng">
            <a:solidFill>
              <a:schemeClr val="dk2"/>
            </a:solidFill>
            <a:prstDash val="solid"/>
            <a:round/>
            <a:headEnd type="none" w="med" len="med"/>
            <a:tailEnd type="triangle" w="med" len="med"/>
          </a:ln>
        </p:spPr>
      </p:cxnSp>
      <p:sp>
        <p:nvSpPr>
          <p:cNvPr id="723" name="Google Shape;723;p68"/>
          <p:cNvSpPr/>
          <p:nvPr/>
        </p:nvSpPr>
        <p:spPr>
          <a:xfrm>
            <a:off x="7280350" y="2892150"/>
            <a:ext cx="605700" cy="14700"/>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 name="Google Shape;724;p68"/>
          <p:cNvCxnSpPr/>
          <p:nvPr/>
        </p:nvCxnSpPr>
        <p:spPr>
          <a:xfrm rot="10800000">
            <a:off x="7583200" y="2983075"/>
            <a:ext cx="0" cy="346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9"/>
          <p:cNvSpPr txBox="1">
            <a:spLocks noGrp="1"/>
          </p:cNvSpPr>
          <p:nvPr>
            <p:ph type="body" idx="1"/>
          </p:nvPr>
        </p:nvSpPr>
        <p:spPr>
          <a:xfrm>
            <a:off x="1303800" y="1997350"/>
            <a:ext cx="7030500" cy="25416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400"/>
          </a:p>
          <a:p>
            <a:pPr marL="0" lvl="0" indent="0" algn="l" rtl="0">
              <a:spcBef>
                <a:spcPts val="1600"/>
              </a:spcBef>
              <a:spcAft>
                <a:spcPts val="1600"/>
              </a:spcAft>
              <a:buNone/>
            </a:pPr>
            <a:endParaRPr sz="1400"/>
          </a:p>
        </p:txBody>
      </p:sp>
      <p:sp>
        <p:nvSpPr>
          <p:cNvPr id="730" name="Google Shape;730;p69"/>
          <p:cNvSpPr txBox="1">
            <a:spLocks noGrp="1"/>
          </p:cNvSpPr>
          <p:nvPr>
            <p:ph type="title"/>
          </p:nvPr>
        </p:nvSpPr>
        <p:spPr>
          <a:xfrm>
            <a:off x="1303800" y="598575"/>
            <a:ext cx="7030500" cy="386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a:t>Praxistest</a:t>
            </a:r>
            <a:endParaRPr sz="13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pic>
        <p:nvPicPr>
          <p:cNvPr id="735" name="Google Shape;735;p70" descr="Zum 10. Mal in der Geschichte des Turmspringens stürzen sich wieder die Promis in die Fluten der Olympia-Halle in München. Diese Jubiläumsausgabe hat einige Überraschungen und selbstverständlich auch wieder einige gewagte Sprünge parat. Es gibt wieder Rückenklatscher de luxe und alte Hasen schaffen es nicht aufs Treppchen.&#10; &#10; Die ganze Folge auf MySpass: https://www.myspass.de/20431" title="Turmspringen 2014 - Highlights - TV total Turmspringen">
            <a:hlinkClick r:id="rId3"/>
          </p:cNvPr>
          <p:cNvPicPr preferRelativeResize="0"/>
          <p:nvPr/>
        </p:nvPicPr>
        <p:blipFill>
          <a:blip r:embed="rId4">
            <a:alphaModFix/>
          </a:blip>
          <a:stretch>
            <a:fillRect/>
          </a:stretch>
        </p:blipFill>
        <p:spPr>
          <a:xfrm>
            <a:off x="1981525" y="344000"/>
            <a:ext cx="5180950" cy="3885725"/>
          </a:xfrm>
          <a:prstGeom prst="rect">
            <a:avLst/>
          </a:prstGeom>
          <a:noFill/>
          <a:ln>
            <a:noFill/>
          </a:ln>
        </p:spPr>
      </p:pic>
      <p:sp>
        <p:nvSpPr>
          <p:cNvPr id="736" name="Google Shape;736;p70"/>
          <p:cNvSpPr txBox="1"/>
          <p:nvPr/>
        </p:nvSpPr>
        <p:spPr>
          <a:xfrm>
            <a:off x="1121100" y="4464975"/>
            <a:ext cx="69018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sz="1300" b="1" u="sng">
                <a:solidFill>
                  <a:schemeClr val="accent5"/>
                </a:solidFill>
                <a:latin typeface="Maven Pro"/>
                <a:ea typeface="Maven Pro"/>
                <a:cs typeface="Maven Pro"/>
                <a:sym typeface="Maven Pro"/>
                <a:hlinkClick r:id="rId5">
                  <a:extLst>
                    <a:ext uri="{A12FA001-AC4F-418D-AE19-62706E023703}">
                      <ahyp:hlinkClr xmlns:ahyp="http://schemas.microsoft.com/office/drawing/2018/hyperlinkcolor" val="tx"/>
                    </a:ext>
                  </a:extLst>
                </a:hlinkClick>
              </a:rPr>
              <a:t>https://hal9k.mi.hdm-stuttgart.de/user/dl4/notebooks/video_classifier.ipynb</a:t>
            </a:r>
            <a:endParaRPr>
              <a:latin typeface="Nunito"/>
              <a:ea typeface="Nunito"/>
              <a:cs typeface="Nunito"/>
              <a:sym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5"/>
                                        </p:tgtEl>
                                        <p:attrNameLst>
                                          <p:attrName>style.visibility</p:attrName>
                                        </p:attrNameLst>
                                      </p:cBhvr>
                                      <p:to>
                                        <p:strVal val="visible"/>
                                      </p:to>
                                    </p:set>
                                    <p:animEffect transition="in" filter="fade">
                                      <p:cBhvr>
                                        <p:cTn id="7" dur="1000"/>
                                        <p:tgtEl>
                                          <p:spTgt spid="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7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Feststellung</a:t>
            </a:r>
            <a:endParaRPr/>
          </a:p>
        </p:txBody>
      </p:sp>
      <p:sp>
        <p:nvSpPr>
          <p:cNvPr id="742" name="Google Shape;742;p71"/>
          <p:cNvSpPr txBox="1">
            <a:spLocks noGrp="1"/>
          </p:cNvSpPr>
          <p:nvPr>
            <p:ph type="body" idx="1"/>
          </p:nvPr>
        </p:nvSpPr>
        <p:spPr>
          <a:xfrm>
            <a:off x="1303800" y="2715325"/>
            <a:ext cx="7030500" cy="220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a:t>Klassifizierung nicht mehr so eindeutig und richtig wie bei den Testvideos</a:t>
            </a:r>
            <a:endParaRPr/>
          </a:p>
          <a:p>
            <a:pPr marL="457200" lvl="0" indent="-311150" algn="l" rtl="0">
              <a:spcBef>
                <a:spcPts val="1600"/>
              </a:spcBef>
              <a:spcAft>
                <a:spcPts val="0"/>
              </a:spcAft>
              <a:buSzPts val="1300"/>
              <a:buChar char="●"/>
            </a:pPr>
            <a:r>
              <a:rPr lang="de"/>
              <a:t>Grenzen des Modells werden ersichtlich:</a:t>
            </a:r>
            <a:endParaRPr/>
          </a:p>
          <a:p>
            <a:pPr marL="914400" lvl="1" indent="-298450" algn="l" rtl="0">
              <a:spcBef>
                <a:spcPts val="0"/>
              </a:spcBef>
              <a:spcAft>
                <a:spcPts val="0"/>
              </a:spcAft>
              <a:buSzPts val="1100"/>
              <a:buChar char="○"/>
            </a:pPr>
            <a:r>
              <a:rPr lang="de"/>
              <a:t>Modell sehr auf die Settings der jeweiligen Meisterschaft angepasst</a:t>
            </a:r>
            <a:endParaRPr/>
          </a:p>
          <a:p>
            <a:pPr marL="1371600" lvl="2" indent="-298450" algn="l" rtl="0">
              <a:spcBef>
                <a:spcPts val="0"/>
              </a:spcBef>
              <a:spcAft>
                <a:spcPts val="0"/>
              </a:spcAft>
              <a:buSzPts val="1100"/>
              <a:buChar char="■"/>
            </a:pPr>
            <a:r>
              <a:rPr lang="de"/>
              <a:t>Kameraaufstellung, Stadion, Banner, etc…</a:t>
            </a:r>
            <a:endParaRPr/>
          </a:p>
          <a:p>
            <a:pPr marL="457200" lvl="0" indent="-311150" algn="l" rtl="0">
              <a:spcBef>
                <a:spcPts val="0"/>
              </a:spcBef>
              <a:spcAft>
                <a:spcPts val="0"/>
              </a:spcAft>
              <a:buSzPts val="1300"/>
              <a:buChar char="●"/>
            </a:pPr>
            <a:r>
              <a:rPr lang="de"/>
              <a:t>Videos aus einer anderen Meisterschaft:</a:t>
            </a:r>
            <a:endParaRPr/>
          </a:p>
          <a:p>
            <a:pPr marL="914400" lvl="1" indent="-298450" algn="l" rtl="0">
              <a:spcBef>
                <a:spcPts val="0"/>
              </a:spcBef>
              <a:spcAft>
                <a:spcPts val="0"/>
              </a:spcAft>
              <a:buSzPts val="1100"/>
              <a:buChar char="○"/>
            </a:pPr>
            <a:r>
              <a:rPr lang="de"/>
              <a:t>keine Ankerpunkte zur zuversichtlichen Klassifizierung mehr vorhanden</a:t>
            </a:r>
            <a:endParaRPr/>
          </a:p>
          <a:p>
            <a:pPr marL="914400" lvl="0" indent="0" algn="l" rtl="0">
              <a:spcBef>
                <a:spcPts val="1600"/>
              </a:spcBef>
              <a:spcAft>
                <a:spcPts val="1600"/>
              </a:spcAft>
              <a:buNone/>
            </a:pPr>
            <a:r>
              <a:rPr lang="de"/>
              <a:t>Drastische Senkung der Klassifizierungsgenauigkeit</a:t>
            </a:r>
            <a:endParaRPr sz="1500"/>
          </a:p>
        </p:txBody>
      </p:sp>
      <p:pic>
        <p:nvPicPr>
          <p:cNvPr id="743" name="Google Shape;743;p71"/>
          <p:cNvPicPr preferRelativeResize="0"/>
          <p:nvPr/>
        </p:nvPicPr>
        <p:blipFill>
          <a:blip r:embed="rId3">
            <a:alphaModFix/>
          </a:blip>
          <a:stretch>
            <a:fillRect/>
          </a:stretch>
        </p:blipFill>
        <p:spPr>
          <a:xfrm>
            <a:off x="1636750" y="1360925"/>
            <a:ext cx="5543299" cy="1065775"/>
          </a:xfrm>
          <a:prstGeom prst="rect">
            <a:avLst/>
          </a:prstGeom>
          <a:noFill/>
          <a:ln>
            <a:noFill/>
          </a:ln>
        </p:spPr>
      </p:pic>
      <p:sp>
        <p:nvSpPr>
          <p:cNvPr id="744" name="Google Shape;744;p71"/>
          <p:cNvSpPr/>
          <p:nvPr/>
        </p:nvSpPr>
        <p:spPr>
          <a:xfrm>
            <a:off x="1975950" y="4507050"/>
            <a:ext cx="303300" cy="118500"/>
          </a:xfrm>
          <a:prstGeom prst="rightArrow">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18"/>
          <p:cNvPicPr preferRelativeResize="0"/>
          <p:nvPr/>
        </p:nvPicPr>
        <p:blipFill>
          <a:blip r:embed="rId3">
            <a:alphaModFix/>
          </a:blip>
          <a:stretch>
            <a:fillRect/>
          </a:stretch>
        </p:blipFill>
        <p:spPr>
          <a:xfrm>
            <a:off x="1670950" y="152400"/>
            <a:ext cx="5591771" cy="48387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72"/>
          <p:cNvSpPr txBox="1">
            <a:spLocks noGrp="1"/>
          </p:cNvSpPr>
          <p:nvPr>
            <p:ph type="title"/>
          </p:nvPr>
        </p:nvSpPr>
        <p:spPr>
          <a:xfrm>
            <a:off x="1303800" y="598575"/>
            <a:ext cx="7030500" cy="386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a:t>Vielen Dank für`s zuhören!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RESOUND: Towards Action Recognition without Representation Bias</a:t>
            </a:r>
            <a:endParaRPr/>
          </a:p>
        </p:txBody>
      </p:sp>
      <p:sp>
        <p:nvSpPr>
          <p:cNvPr id="314" name="Google Shape;314;p19"/>
          <p:cNvSpPr txBox="1">
            <a:spLocks noGrp="1"/>
          </p:cNvSpPr>
          <p:nvPr>
            <p:ph type="body" idx="1"/>
          </p:nvPr>
        </p:nvSpPr>
        <p:spPr>
          <a:xfrm>
            <a:off x="517275" y="1735350"/>
            <a:ext cx="7817100" cy="3061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de"/>
              <a:t>1) RESOUND Experiment beinhaltet verschiedene datensätze zum vergleichen der representation biases</a:t>
            </a:r>
            <a:endParaRPr/>
          </a:p>
          <a:p>
            <a:pPr marL="457200" lvl="0" indent="-311150" algn="l" rtl="0">
              <a:spcBef>
                <a:spcPts val="0"/>
              </a:spcBef>
              <a:spcAft>
                <a:spcPts val="0"/>
              </a:spcAft>
              <a:buSzPts val="1300"/>
              <a:buChar char="●"/>
            </a:pPr>
            <a:r>
              <a:rPr lang="de"/>
              <a:t>3 representation families R= {Robject, Rscene, Rpeople} - jede Familie, einzelne representation  CNN features und einen Algorithmus - RestNet50 </a:t>
            </a:r>
            <a:endParaRPr/>
          </a:p>
          <a:p>
            <a:pPr marL="457200" lvl="0" indent="-311150" algn="l" rtl="0">
              <a:spcBef>
                <a:spcPts val="0"/>
              </a:spcBef>
              <a:spcAft>
                <a:spcPts val="0"/>
              </a:spcAft>
              <a:buSzPts val="1300"/>
              <a:buChar char="●"/>
            </a:pPr>
            <a:r>
              <a:rPr lang="de"/>
              <a:t>kein feintuning, 2048 dimensionaler feature-Vektor wurde auf der vorletzten schicht pro frame extrahiert von jeder action-klasse, linearer classifierer für action recoginition. Angewandt auf 25 gleichmäßig gezogene frames von jedem test clip, danach prediction scores gemittelt um einen clip-level score zu bekommen, clips werden zugeteilt zu der klasse mit dem höchsten score, Ergebnisse wurden verwendet um the bias zu ermitteln</a:t>
            </a:r>
            <a:endParaRPr/>
          </a:p>
          <a:p>
            <a:pPr marL="457200" lvl="0" indent="-311150" algn="l" rtl="0">
              <a:spcBef>
                <a:spcPts val="0"/>
              </a:spcBef>
              <a:spcAft>
                <a:spcPts val="0"/>
              </a:spcAft>
              <a:buSzPts val="1300"/>
              <a:buChar char="●"/>
            </a:pPr>
            <a:r>
              <a:rPr lang="de"/>
              <a:t>Ergebnis: Alle anderen datasets haben viel höhere biases als Diving48 - bedeuted dass diese am besten geeignet ist für die Forschung der Wichtigkeit von dynamiken in action recognition Problemen </a:t>
            </a:r>
            <a:endParaRPr/>
          </a:p>
        </p:txBody>
      </p:sp>
      <p:sp>
        <p:nvSpPr>
          <p:cNvPr id="315" name="Google Shape;315;p19"/>
          <p:cNvSpPr txBox="1"/>
          <p:nvPr/>
        </p:nvSpPr>
        <p:spPr>
          <a:xfrm>
            <a:off x="108500" y="4797225"/>
            <a:ext cx="6691200" cy="32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700">
                <a:latin typeface="Nunito"/>
                <a:ea typeface="Nunito"/>
                <a:cs typeface="Nunito"/>
                <a:sym typeface="Nunito"/>
              </a:rPr>
              <a:t>Source: </a:t>
            </a:r>
            <a:r>
              <a:rPr lang="de" sz="700" u="sng">
                <a:solidFill>
                  <a:schemeClr val="hlink"/>
                </a:solidFill>
                <a:hlinkClick r:id="rId3"/>
              </a:rPr>
              <a:t>RESOUND: Towards Action Recognition without Representation Bias (thecvf.com)</a:t>
            </a:r>
            <a:endParaRPr sz="700">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RESOUND: Towards Action Recognition without Representation Bias</a:t>
            </a:r>
            <a:endParaRPr/>
          </a:p>
        </p:txBody>
      </p:sp>
      <p:sp>
        <p:nvSpPr>
          <p:cNvPr id="321" name="Google Shape;321;p20"/>
          <p:cNvSpPr txBox="1">
            <a:spLocks noGrp="1"/>
          </p:cNvSpPr>
          <p:nvPr>
            <p:ph type="body" idx="1"/>
          </p:nvPr>
        </p:nvSpPr>
        <p:spPr>
          <a:xfrm>
            <a:off x="517275" y="1735350"/>
            <a:ext cx="7817100" cy="3061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de"/>
              <a:t>2) Explizit RESOUND prozederer erstellt unbiased Datensätze von Datensätzen die biased sind.</a:t>
            </a:r>
            <a:endParaRPr/>
          </a:p>
          <a:p>
            <a:pPr marL="457200" lvl="0" indent="-311150" algn="l" rtl="0">
              <a:spcBef>
                <a:spcPts val="0"/>
              </a:spcBef>
              <a:spcAft>
                <a:spcPts val="0"/>
              </a:spcAft>
              <a:buSzPts val="1300"/>
              <a:buChar char="●"/>
            </a:pPr>
            <a:r>
              <a:rPr lang="de"/>
              <a:t>Testen der effektivität des RESOUND-Samplings durch biases verglichen mit biases von Zufallsstichproben </a:t>
            </a:r>
            <a:endParaRPr/>
          </a:p>
          <a:p>
            <a:pPr marL="457200" lvl="0" indent="-311150" algn="l" rtl="0">
              <a:spcBef>
                <a:spcPts val="0"/>
              </a:spcBef>
              <a:spcAft>
                <a:spcPts val="0"/>
              </a:spcAft>
              <a:buSzPts val="1300"/>
              <a:buChar char="●"/>
            </a:pPr>
            <a:r>
              <a:rPr lang="de"/>
              <a:t>Studie zeigt dass in allen Fällen der bias der von RESOUND erstellten Datensätzen eine signifikant kleineren bias aufzeigen als durch zufallsstichproben erzeugte </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322" name="Google Shape;322;p20"/>
          <p:cNvSpPr txBox="1"/>
          <p:nvPr/>
        </p:nvSpPr>
        <p:spPr>
          <a:xfrm>
            <a:off x="108500" y="4797225"/>
            <a:ext cx="6691200" cy="32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700">
                <a:latin typeface="Nunito"/>
                <a:ea typeface="Nunito"/>
                <a:cs typeface="Nunito"/>
                <a:sym typeface="Nunito"/>
              </a:rPr>
              <a:t>Source: </a:t>
            </a:r>
            <a:r>
              <a:rPr lang="de" sz="700" u="sng">
                <a:solidFill>
                  <a:schemeClr val="hlink"/>
                </a:solidFill>
                <a:hlinkClick r:id="rId3"/>
              </a:rPr>
              <a:t>RESOUND: Towards Action Recognition without Representation Bias (thecvf.com)</a:t>
            </a:r>
            <a:endParaRPr sz="700">
              <a:latin typeface="Nunito"/>
              <a:ea typeface="Nunito"/>
              <a:cs typeface="Nunito"/>
              <a:sym typeface="Nunito"/>
            </a:endParaRPr>
          </a:p>
        </p:txBody>
      </p:sp>
      <p:pic>
        <p:nvPicPr>
          <p:cNvPr id="323" name="Google Shape;323;p20"/>
          <p:cNvPicPr preferRelativeResize="0"/>
          <p:nvPr/>
        </p:nvPicPr>
        <p:blipFill>
          <a:blip r:embed="rId4">
            <a:alphaModFix/>
          </a:blip>
          <a:stretch>
            <a:fillRect/>
          </a:stretch>
        </p:blipFill>
        <p:spPr>
          <a:xfrm>
            <a:off x="1543050" y="3000375"/>
            <a:ext cx="4991100" cy="165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RESOUND: Towards Action Recognition without Representation Bias</a:t>
            </a:r>
            <a:endParaRPr/>
          </a:p>
        </p:txBody>
      </p:sp>
      <p:sp>
        <p:nvSpPr>
          <p:cNvPr id="329" name="Google Shape;329;p21"/>
          <p:cNvSpPr txBox="1">
            <a:spLocks noGrp="1"/>
          </p:cNvSpPr>
          <p:nvPr>
            <p:ph type="body" idx="1"/>
          </p:nvPr>
        </p:nvSpPr>
        <p:spPr>
          <a:xfrm>
            <a:off x="517275" y="1735350"/>
            <a:ext cx="7817100" cy="3061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de"/>
              <a:t>3) classification with dynamics to investigate the importance of dynamics for action recognition using different models with varying numbers of frames:</a:t>
            </a:r>
            <a:endParaRPr/>
          </a:p>
          <a:p>
            <a:pPr marL="457200" lvl="0" indent="-311150" algn="l" rtl="0">
              <a:spcBef>
                <a:spcPts val="0"/>
              </a:spcBef>
              <a:spcAft>
                <a:spcPts val="0"/>
              </a:spcAft>
              <a:buSzPts val="1300"/>
              <a:buChar char="●"/>
            </a:pPr>
            <a:r>
              <a:rPr lang="de"/>
              <a:t>C3D performt am besten trotz relativ niedriger performance, zeigt dass moderate Ausprägung von Dynamik notwendig ist um gute performance auf den Datensatz zu erreichen.</a:t>
            </a:r>
            <a:endParaRPr/>
          </a:p>
          <a:p>
            <a:pPr marL="0" lvl="0" indent="0" algn="l" rtl="0">
              <a:spcBef>
                <a:spcPts val="1600"/>
              </a:spcBef>
              <a:spcAft>
                <a:spcPts val="1600"/>
              </a:spcAft>
              <a:buNone/>
            </a:pPr>
            <a:endParaRPr/>
          </a:p>
        </p:txBody>
      </p:sp>
      <p:sp>
        <p:nvSpPr>
          <p:cNvPr id="330" name="Google Shape;330;p21"/>
          <p:cNvSpPr txBox="1"/>
          <p:nvPr/>
        </p:nvSpPr>
        <p:spPr>
          <a:xfrm>
            <a:off x="108500" y="4797225"/>
            <a:ext cx="6691200" cy="32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700">
                <a:latin typeface="Nunito"/>
                <a:ea typeface="Nunito"/>
                <a:cs typeface="Nunito"/>
                <a:sym typeface="Nunito"/>
              </a:rPr>
              <a:t>Source: </a:t>
            </a:r>
            <a:r>
              <a:rPr lang="de" sz="700" u="sng">
                <a:solidFill>
                  <a:schemeClr val="hlink"/>
                </a:solidFill>
                <a:hlinkClick r:id="rId3"/>
              </a:rPr>
              <a:t>RESOUND: Towards Action Recognition without Representation Bias (thecvf.com)</a:t>
            </a:r>
            <a:endParaRPr sz="700">
              <a:latin typeface="Nunito"/>
              <a:ea typeface="Nunito"/>
              <a:cs typeface="Nunito"/>
              <a:sym typeface="Nunito"/>
            </a:endParaRPr>
          </a:p>
        </p:txBody>
      </p:sp>
      <p:pic>
        <p:nvPicPr>
          <p:cNvPr id="331" name="Google Shape;331;p21"/>
          <p:cNvPicPr preferRelativeResize="0"/>
          <p:nvPr/>
        </p:nvPicPr>
        <p:blipFill>
          <a:blip r:embed="rId4">
            <a:alphaModFix/>
          </a:blip>
          <a:stretch>
            <a:fillRect/>
          </a:stretch>
        </p:blipFill>
        <p:spPr>
          <a:xfrm>
            <a:off x="1494063" y="3667125"/>
            <a:ext cx="6155876" cy="495300"/>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2730</Words>
  <Application>Microsoft Office PowerPoint</Application>
  <PresentationFormat>Bildschirmpräsentation (16:9)</PresentationFormat>
  <Paragraphs>316</Paragraphs>
  <Slides>60</Slides>
  <Notes>60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60</vt:i4>
      </vt:variant>
    </vt:vector>
  </HeadingPairs>
  <TitlesOfParts>
    <vt:vector size="64" baseType="lpstr">
      <vt:lpstr>Maven Pro</vt:lpstr>
      <vt:lpstr>Nunito</vt:lpstr>
      <vt:lpstr>Arial</vt:lpstr>
      <vt:lpstr>Momentum</vt:lpstr>
      <vt:lpstr>Deep Learning Projekt</vt:lpstr>
      <vt:lpstr>Table of Content </vt:lpstr>
      <vt:lpstr>Domain Exploration</vt:lpstr>
      <vt:lpstr>RESOUND: Towards Action Recognition without Representation Bias</vt:lpstr>
      <vt:lpstr>RESOUND: Towards Action Recognition without Representation Bias</vt:lpstr>
      <vt:lpstr>PowerPoint-Präsentation</vt:lpstr>
      <vt:lpstr>RESOUND: Towards Action Recognition without Representation Bias</vt:lpstr>
      <vt:lpstr>RESOUND: Towards Action Recognition without Representation Bias</vt:lpstr>
      <vt:lpstr>RESOUND: Towards Action Recognition without Representation Bias</vt:lpstr>
      <vt:lpstr>Extraction and Classification of Diving Clips from Continuous Video Footage </vt:lpstr>
      <vt:lpstr>Extraction and Classification of Diving Clips from Continuous Video Footage </vt:lpstr>
      <vt:lpstr>Extraction and Classification of Diving Clips from Continuous Video Footage </vt:lpstr>
      <vt:lpstr>Attentive Spatio-Temporal Representation Learning for Diving Classification</vt:lpstr>
      <vt:lpstr>PowerPoint-Präsentation</vt:lpstr>
      <vt:lpstr>Automatic Video-based Analysis of Athlete Action (1) </vt:lpstr>
      <vt:lpstr>Automatic Video-based Analysis of Athlete Action (2)  </vt:lpstr>
      <vt:lpstr>Exploration </vt:lpstr>
      <vt:lpstr>Informationen zu den Bildern</vt:lpstr>
      <vt:lpstr>Anzahl der Bilder (Side/Front/Upwards/Downwards)</vt:lpstr>
      <vt:lpstr>Visualisierung der Verteilung der Frames</vt:lpstr>
      <vt:lpstr>PowerPoint-Präsentation</vt:lpstr>
      <vt:lpstr>PowerPoint-Präsentation</vt:lpstr>
      <vt:lpstr>Video 44: 192 Bilder (Side)</vt:lpstr>
      <vt:lpstr>Video 61: 240 Bilder (Front)</vt:lpstr>
      <vt:lpstr>Viewpoint Variation</vt:lpstr>
      <vt:lpstr>Intraclass variation</vt:lpstr>
      <vt:lpstr>Illumination</vt:lpstr>
      <vt:lpstr>Background Clutter</vt:lpstr>
      <vt:lpstr>Deformation</vt:lpstr>
      <vt:lpstr>Okklusion</vt:lpstr>
      <vt:lpstr>Unschärfe</vt:lpstr>
      <vt:lpstr>Data Selection</vt:lpstr>
      <vt:lpstr>Agenda</vt:lpstr>
      <vt:lpstr>Data Preprocessing</vt:lpstr>
      <vt:lpstr>Modeling</vt:lpstr>
      <vt:lpstr>Modeling - Farbschema</vt:lpstr>
      <vt:lpstr>Modeling - Farbschema - Ergebnisse</vt:lpstr>
      <vt:lpstr>Modeling - Pixelgröße</vt:lpstr>
      <vt:lpstr>Modeling - Pixelgröße - Ergebnisse</vt:lpstr>
      <vt:lpstr>Modeling - Layer</vt:lpstr>
      <vt:lpstr>Modeling - Layer - standard</vt:lpstr>
      <vt:lpstr>Modeling - Layer - few</vt:lpstr>
      <vt:lpstr>Modeling - Layer - very few</vt:lpstr>
      <vt:lpstr>Modeling - Layer - many</vt:lpstr>
      <vt:lpstr>Modeling - Layer - high</vt:lpstr>
      <vt:lpstr>Modeling - Layer - Ergebnisse</vt:lpstr>
      <vt:lpstr>Modeling - Epochen</vt:lpstr>
      <vt:lpstr>Modeling - Epochen - Ergebnisse</vt:lpstr>
      <vt:lpstr>Ergebnissezusammenfassung</vt:lpstr>
      <vt:lpstr>Testing</vt:lpstr>
      <vt:lpstr>Testing - Epochen - Ergebnisse</vt:lpstr>
      <vt:lpstr>Testing - Epochen - Ergebnisse</vt:lpstr>
      <vt:lpstr>Data Augmentation</vt:lpstr>
      <vt:lpstr>Data Augmentation</vt:lpstr>
      <vt:lpstr>Data Augmentation - Ergebnisse</vt:lpstr>
      <vt:lpstr>Zusammenfassung - Ergebnisse</vt:lpstr>
      <vt:lpstr>Praxistest</vt:lpstr>
      <vt:lpstr>PowerPoint-Präsentation</vt:lpstr>
      <vt:lpstr>Feststellung</vt:lpstr>
      <vt:lpstr>Vielen Dank für`s zuhören!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Projekt</dc:title>
  <dc:creator>Milos Aleksic</dc:creator>
  <cp:lastModifiedBy>Milos Aleksic</cp:lastModifiedBy>
  <cp:revision>1</cp:revision>
  <dcterms:modified xsi:type="dcterms:W3CDTF">2020-12-20T22:21:17Z</dcterms:modified>
</cp:coreProperties>
</file>